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77" r:id="rId6"/>
    <p:sldId id="278" r:id="rId7"/>
    <p:sldId id="300" r:id="rId8"/>
    <p:sldId id="297" r:id="rId9"/>
    <p:sldId id="285" r:id="rId10"/>
    <p:sldId id="296" r:id="rId11"/>
    <p:sldId id="299" r:id="rId12"/>
    <p:sldId id="293" r:id="rId13"/>
    <p:sldId id="287" r:id="rId14"/>
    <p:sldId id="289" r:id="rId15"/>
    <p:sldId id="290" r:id="rId16"/>
    <p:sldId id="291" r:id="rId17"/>
    <p:sldId id="294" r:id="rId18"/>
    <p:sldId id="292" r:id="rId19"/>
    <p:sldId id="288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9FA3C6-D144-4F60-902F-65698E800BD3}" type="datetimeFigureOut">
              <a:rPr lang="he-IL" smtClean="0"/>
              <a:pPr/>
              <a:t>י"ד/אייר/תשפ"ד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2841C7-F3C6-4B09-90BE-0F73BB533C9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3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5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2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0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F09E-AF22-BC4C-9F3F-1E6594AEF2D0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1D9B-ADD2-DD4C-A149-481DCD7A4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898201"/>
            <a:ext cx="8601075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Do International Rankings Affect Public Opinion?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062" y="4157250"/>
            <a:ext cx="6959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Amnon Cavari, Asif Efrat, and Omer Yair</a:t>
            </a:r>
          </a:p>
          <a:p>
            <a:r>
              <a:rPr lang="en-US" dirty="0"/>
              <a:t>Institute for Liberty and Responsibility </a:t>
            </a:r>
          </a:p>
          <a:p>
            <a:r>
              <a:rPr lang="en-US" dirty="0"/>
              <a:t>Reichman University </a:t>
            </a:r>
          </a:p>
          <a:p>
            <a:r>
              <a:rPr lang="en-US" dirty="0"/>
              <a:t>May 2024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3ADF817-AB4C-7299-1CE0-8380FC90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15" y="0"/>
            <a:ext cx="4612370" cy="9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9036" y="86415"/>
            <a:ext cx="11646568" cy="1143000"/>
          </a:xfrm>
        </p:spPr>
        <p:txBody>
          <a:bodyPr/>
          <a:lstStyle/>
          <a:p>
            <a:r>
              <a:rPr lang="en-US" dirty="0"/>
              <a:t>Methodology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21" y="967787"/>
            <a:ext cx="8229600" cy="5630333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Survey experiment among 4,016 Israeli respondents </a:t>
            </a:r>
          </a:p>
          <a:p>
            <a:pPr algn="l"/>
            <a:r>
              <a:rPr lang="en-US" dirty="0"/>
              <a:t>Three factors:</a:t>
            </a:r>
          </a:p>
          <a:p>
            <a:pPr lvl="1"/>
            <a:r>
              <a:rPr lang="en-US" dirty="0"/>
              <a:t>Source: U.S.; OECD; NGO </a:t>
            </a:r>
            <a:r>
              <a:rPr lang="en-US" u="sng" dirty="0"/>
              <a:t>(U.S. is more trusted)</a:t>
            </a:r>
          </a:p>
          <a:p>
            <a:pPr lvl="1"/>
            <a:r>
              <a:rPr lang="en-US" dirty="0"/>
              <a:t>Issue area: human rights; environment </a:t>
            </a:r>
            <a:r>
              <a:rPr lang="en-US" u="sng" dirty="0"/>
              <a:t>(human rights is more polarized)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Rankings: 14</a:t>
            </a:r>
            <a:r>
              <a:rPr lang="en-US" baseline="30000" dirty="0"/>
              <a:t>th</a:t>
            </a:r>
            <a:r>
              <a:rPr lang="en-US" dirty="0"/>
              <a:t> (high); 78</a:t>
            </a:r>
            <a:r>
              <a:rPr lang="en-US" baseline="30000" dirty="0"/>
              <a:t>th</a:t>
            </a:r>
            <a:r>
              <a:rPr lang="en-US" dirty="0"/>
              <a:t> (low)</a:t>
            </a:r>
          </a:p>
          <a:p>
            <a:r>
              <a:rPr lang="en-US" dirty="0"/>
              <a:t>Measures: Israel’s performance is good; more government efforts; petition signing </a:t>
            </a:r>
          </a:p>
          <a:p>
            <a:r>
              <a:rPr lang="en-US" dirty="0"/>
              <a:t>Pretreatment measures as a baseline (satisfaction with government functioning)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00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9B666-ECDA-4DE2-847D-BB6CB16414D5}"/>
              </a:ext>
            </a:extLst>
          </p:cNvPr>
          <p:cNvSpPr txBox="1"/>
          <p:nvPr/>
        </p:nvSpPr>
        <p:spPr>
          <a:xfrm>
            <a:off x="630315" y="5752730"/>
            <a:ext cx="845084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H1: Effect of a high ranking on evaluation, preference, and action </a:t>
            </a:r>
            <a:endParaRPr lang="he-IL" sz="2400" b="1" dirty="0"/>
          </a:p>
        </p:txBody>
      </p:sp>
      <p:pic>
        <p:nvPicPr>
          <p:cNvPr id="6" name="תמונה 2">
            <a:extLst>
              <a:ext uri="{FF2B5EF4-FFF2-40B4-BE49-F238E27FC236}">
                <a16:creationId xmlns:a16="http://schemas.microsoft.com/office/drawing/2014/main" id="{60728C59-1B7C-413A-B9D7-F1C73276D7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5" y="499554"/>
            <a:ext cx="7733755" cy="512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ED8642D-1E60-8628-1BEF-29781CE9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6D513F-A816-45DB-825D-1E3F2C0D9F00}"/>
              </a:ext>
            </a:extLst>
          </p:cNvPr>
          <p:cNvSpPr txBox="1"/>
          <p:nvPr/>
        </p:nvSpPr>
        <p:spPr>
          <a:xfrm>
            <a:off x="559294" y="5859262"/>
            <a:ext cx="55307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</a:rPr>
              <a:t>Pretreatment items, compared to the DV</a:t>
            </a:r>
            <a:endParaRPr lang="he-IL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92DC-CFAE-4159-BE75-D86C5BEC5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869BEE8C-53AF-496F-A849-2830908815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609599"/>
            <a:ext cx="8059269" cy="514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8223137-1BA3-52D7-C7C8-B4AD1087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EE928A-F78F-455B-8FE3-759170F5EDB3}"/>
              </a:ext>
            </a:extLst>
          </p:cNvPr>
          <p:cNvSpPr txBox="1"/>
          <p:nvPr/>
        </p:nvSpPr>
        <p:spPr>
          <a:xfrm>
            <a:off x="439121" y="5914093"/>
            <a:ext cx="7727757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H2: Testing for variation between issue areas (polarized vs. </a:t>
            </a:r>
          </a:p>
          <a:p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non-polarized)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1968-CD9F-48E0-BAF0-89AD03259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48282" cy="3957918"/>
          </a:xfrm>
        </p:spPr>
        <p:txBody>
          <a:bodyPr/>
          <a:lstStyle/>
          <a:p>
            <a:endParaRPr lang="en-IL" dirty="0"/>
          </a:p>
        </p:txBody>
      </p:sp>
      <p:pic>
        <p:nvPicPr>
          <p:cNvPr id="6" name="תמונה 1">
            <a:extLst>
              <a:ext uri="{FF2B5EF4-FFF2-40B4-BE49-F238E27FC236}">
                <a16:creationId xmlns:a16="http://schemas.microsoft.com/office/drawing/2014/main" id="{99EB9F38-FEE1-4085-9F32-2C56E0B430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2" y="688022"/>
            <a:ext cx="7431740" cy="528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5E102E4-D0BF-B59D-B23D-14A85A8F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>
            <a:extLst>
              <a:ext uri="{FF2B5EF4-FFF2-40B4-BE49-F238E27FC236}">
                <a16:creationId xmlns:a16="http://schemas.microsoft.com/office/drawing/2014/main" id="{62BA2D17-2C75-1539-8E58-1548BE2E8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3" y="519113"/>
            <a:ext cx="7709693" cy="560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0F438-CFBF-8959-8E33-6FFF2E6455E2}"/>
              </a:ext>
            </a:extLst>
          </p:cNvPr>
          <p:cNvSpPr txBox="1"/>
          <p:nvPr/>
        </p:nvSpPr>
        <p:spPr>
          <a:xfrm>
            <a:off x="439121" y="6112057"/>
            <a:ext cx="4679743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Predicted </a:t>
            </a:r>
            <a:r>
              <a:rPr lang="en-US" sz="2400" b="1" dirty="0">
                <a:ea typeface="Calibri" panose="020F0502020204030204" pitchFamily="34" charset="0"/>
                <a:cs typeface="Arial" panose="020B0604020202020204" pitchFamily="34" charset="0"/>
              </a:rPr>
              <a:t>values of the tests of H2 </a:t>
            </a:r>
            <a:r>
              <a:rPr lang="en-US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09820420-D7AF-2684-4B6A-F04C8C3E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9B8C70-6C84-4F24-822A-B1E70C9661C8}"/>
              </a:ext>
            </a:extLst>
          </p:cNvPr>
          <p:cNvSpPr txBox="1"/>
          <p:nvPr/>
        </p:nvSpPr>
        <p:spPr>
          <a:xfrm>
            <a:off x="1105011" y="5593543"/>
            <a:ext cx="769704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H3: Testing for variation across sources of rankings (U.S. vs.</a:t>
            </a:r>
          </a:p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IO/NGO)   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4">
            <a:extLst>
              <a:ext uri="{FF2B5EF4-FFF2-40B4-BE49-F238E27FC236}">
                <a16:creationId xmlns:a16="http://schemas.microsoft.com/office/drawing/2014/main" id="{A807CAAA-5197-407B-8603-BA46AF8D8C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" y="685798"/>
            <a:ext cx="7091083" cy="493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47D71172-7637-A2AF-38FF-E423A53F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428" y="-207949"/>
            <a:ext cx="11646568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05" y="1174893"/>
            <a:ext cx="8229600" cy="5630333"/>
          </a:xfrm>
        </p:spPr>
        <p:txBody>
          <a:bodyPr>
            <a:normAutofit/>
          </a:bodyPr>
          <a:lstStyle/>
          <a:p>
            <a:r>
              <a:rPr lang="en-US" dirty="0"/>
              <a:t>Results partially conform to expectations: high rankings result in a more favorable evaluation of policy; poor rankings are dismissed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Self-enhancement theory: people wish to increase positivity of self-view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Backlash against poor ranking on human rights, despite the gentle nature of criticism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6A9B6D82-1EB9-56E8-F222-844A21C4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630168" cy="5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C24A-AFFA-1950-88C5-F8AE53BA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040"/>
            <a:ext cx="8229600" cy="4594152"/>
          </a:xfrm>
        </p:spPr>
        <p:txBody>
          <a:bodyPr/>
          <a:lstStyle/>
          <a:p>
            <a:r>
              <a:rPr lang="en-US" dirty="0"/>
              <a:t>Ranking source matters little: people accept positive messages from any source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Rankings may not achieve the intended impact on the public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Israelis are likely not unique in their attitude toward rankings  </a:t>
            </a:r>
          </a:p>
          <a:p>
            <a:endParaRPr lang="he-IL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1695D5FC-F4A8-F58E-9457-9549A1B2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73040"/>
            <a:ext cx="8868228" cy="1143000"/>
          </a:xfrm>
        </p:spPr>
        <p:txBody>
          <a:bodyPr>
            <a:normAutofit/>
          </a:bodyPr>
          <a:lstStyle/>
          <a:p>
            <a:r>
              <a:rPr lang="en-US"/>
              <a:t>Motivation for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56303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Growing interest in rankings and their policy impact; policymakers seem to care about rankings for reputational reasons </a:t>
            </a:r>
          </a:p>
          <a:p>
            <a:pPr algn="l"/>
            <a:r>
              <a:rPr lang="en-US" dirty="0"/>
              <a:t>But we know little on how the public perceives rankings </a:t>
            </a:r>
          </a:p>
          <a:p>
            <a:pPr algn="l"/>
            <a:r>
              <a:rPr lang="en-US" dirty="0"/>
              <a:t>Studies of shaming’s impact on citizens reached mixed results   </a:t>
            </a:r>
            <a:endParaRPr lang="he-IL" dirty="0"/>
          </a:p>
          <a:p>
            <a:pPr algn="l"/>
            <a:r>
              <a:rPr lang="en-US" dirty="0"/>
              <a:t>Analyzing two issue-areas jointly </a:t>
            </a:r>
          </a:p>
          <a:p>
            <a:pPr lvl="1"/>
            <a:endParaRPr lang="en-US" dirty="0"/>
          </a:p>
          <a:p>
            <a:pPr lvl="1"/>
            <a:endParaRPr lang="he-IL" dirty="0"/>
          </a:p>
          <a:p>
            <a:pPr algn="r" rt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Top 20 ways to improve your world university ranking | Times Higher  Education (THE)">
            <a:extLst>
              <a:ext uri="{FF2B5EF4-FFF2-40B4-BE49-F238E27FC236}">
                <a16:creationId xmlns:a16="http://schemas.microsoft.com/office/drawing/2014/main" id="{2B9F0F2F-893E-4AC3-84AA-FFB2EADB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47" y="4962617"/>
            <a:ext cx="2848253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0D567D2-E48E-CFA1-7DE6-A3D503F8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84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Do Citizens Care about Rankings?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1011"/>
            <a:ext cx="8454571" cy="563033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Rankings allow citizens to overcome informational limitations in assessing policy; provide an outsider’s view  </a:t>
            </a:r>
          </a:p>
          <a:p>
            <a:pPr algn="l"/>
            <a:r>
              <a:rPr lang="en-US" dirty="0"/>
              <a:t>Rankings capture citizens’ attention: simple, fuel competition, media coverage</a:t>
            </a:r>
          </a:p>
          <a:p>
            <a:r>
              <a:rPr lang="en-US" dirty="0"/>
              <a:t>Governments are attentive to public views, even if marginally, and especially on policies that matter to them (education, environment)</a:t>
            </a:r>
          </a:p>
          <a:p>
            <a:pPr algn="l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A5D4A1-9A39-77D7-1933-4082B298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9990"/>
            <a:ext cx="8229600" cy="1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6C8E8-810A-7190-083F-FEA556111450}"/>
              </a:ext>
            </a:extLst>
          </p:cNvPr>
          <p:cNvSpPr txBox="1"/>
          <p:nvPr/>
        </p:nvSpPr>
        <p:spPr>
          <a:xfrm>
            <a:off x="329610" y="4839990"/>
            <a:ext cx="40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OECD Ranking of Environment Protection</a:t>
            </a:r>
          </a:p>
        </p:txBody>
      </p:sp>
    </p:spTree>
    <p:extLst>
      <p:ext uri="{BB962C8B-B14F-4D97-AF65-F5344CB8AC3E}">
        <p14:creationId xmlns:p14="http://schemas.microsoft.com/office/powerpoint/2010/main" val="29753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10EC-ABE5-061E-332E-E7683997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20E7-0F7D-71EA-2C8F-5B416F71C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effect of international rankings on public perceptions of government policy and public demand for </a:t>
            </a:r>
            <a:r>
              <a:rPr lang="en-US"/>
              <a:t>policy improvement? </a:t>
            </a:r>
            <a:endParaRPr lang="en-US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A2E1A5B-3617-79D6-66AF-CCBA2496F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2FC23-0EA6-3F4B-0625-E3525407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B2869-7511-B0F2-4069-8E6CB57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2981"/>
            <a:ext cx="8229600" cy="1143000"/>
          </a:xfrm>
        </p:spPr>
        <p:txBody>
          <a:bodyPr>
            <a:normAutofit fontScale="90000"/>
          </a:bodyPr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en-US" dirty="0"/>
              <a:t>Potential Public Response to Poor Rankings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BBE4-294B-20C5-7DAF-DE49E9F02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View negatively the performance of their country on the issue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Support efforts to improve the performance of their country on the issue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Willing to take political action to demand improvement of government performance on this issue</a:t>
            </a:r>
          </a:p>
          <a:p>
            <a:endParaRPr lang="he-IL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3D77BB33-DE39-6011-E555-3649B414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1979-AAA1-4EEA-B0B1-A27DE3C4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0320"/>
            <a:ext cx="8229600" cy="576105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H1a: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Citizens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more likely to evaluate the performance of their country as better when the country receives a high ranking, compared to when it receives a low ranking.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H1b: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Citizens are less likely to support efforts to improve the performance of their country when the country receives a high ranking, compared to when it receives a low ranking.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H1c:</a:t>
            </a: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Citizens are less willing to take political action in demand of improved policy performance when the country receives a high ranking, compared to when it receives a low ranking.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04EA5C0-6FE2-DF6A-791B-6BB05A25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Variation in the Impact of Rankings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990"/>
            <a:ext cx="5208309" cy="450193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ym typeface="Wingdings" panose="05000000000000000000" pitchFamily="2" charset="2"/>
              </a:rPr>
              <a:t>H2: Rankings would have a weaker impact in areas where the public is polarized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H3: Rankings would have a stronger effect when they come from a trusted, unbiased source</a:t>
            </a:r>
            <a:endParaRPr lang="en-US" dirty="0"/>
          </a:p>
        </p:txBody>
      </p:sp>
      <p:sp>
        <p:nvSpPr>
          <p:cNvPr id="4" name="AutoShape 2" descr="×ª××¦××ª ×ª××× × ×¢×××¨ âªeuropean arrest warrantâ¬â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×ª××¦××ª ×ª××× × ×¢×××¨ âªeuropean arrest warrantâ¬â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 descr="Belarus: 'No end in sight' to horrific 'human rights crisis' in the country  | Amnesty International UK">
            <a:extLst>
              <a:ext uri="{FF2B5EF4-FFF2-40B4-BE49-F238E27FC236}">
                <a16:creationId xmlns:a16="http://schemas.microsoft.com/office/drawing/2014/main" id="{34B58E05-269E-4827-8B31-042C03B0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07" y="1715989"/>
            <a:ext cx="3478492" cy="21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emical air pollution creates new toxins over time: Study, Auto News, ET  Auto">
            <a:extLst>
              <a:ext uri="{FF2B5EF4-FFF2-40B4-BE49-F238E27FC236}">
                <a16:creationId xmlns:a16="http://schemas.microsoft.com/office/drawing/2014/main" id="{143734CB-D2C2-4B41-9710-82E75215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07" y="3986116"/>
            <a:ext cx="3478492" cy="20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2CE07DE8-640E-6D59-681E-54A7A8202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EF2E9-F815-A256-E962-6E8E9755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03CD-A619-F01D-EF26-06DE823B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463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Variation in the Impact of Rankings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063B-C5CD-4CAF-A9A9-B26FF155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5989"/>
            <a:ext cx="5330952" cy="450193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H2: Rankings would have a weaker impact in areas where the public is polarized</a:t>
            </a:r>
          </a:p>
          <a:p>
            <a:pPr marL="0" indent="0" algn="l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/>
              <a:t>H3: Rankings would have a stronger effect when they come from a trusted, unbiased source </a:t>
            </a:r>
          </a:p>
        </p:txBody>
      </p:sp>
      <p:sp>
        <p:nvSpPr>
          <p:cNvPr id="4" name="AutoShape 2" descr="×ª××¦××ª ×ª××× × ×¢×××¨ âªeuropean arrest warrantâ¬â">
            <a:extLst>
              <a:ext uri="{FF2B5EF4-FFF2-40B4-BE49-F238E27FC236}">
                <a16:creationId xmlns:a16="http://schemas.microsoft.com/office/drawing/2014/main" id="{E4F5D839-CFE9-5563-5A9A-00DA9DE9C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×ª××¦××ª ×ª××× × ×¢×××¨ âªeuropean arrest warrantâ¬â">
            <a:extLst>
              <a:ext uri="{FF2B5EF4-FFF2-40B4-BE49-F238E27FC236}">
                <a16:creationId xmlns:a16="http://schemas.microsoft.com/office/drawing/2014/main" id="{625F2C94-973F-903D-DF63-C27B1B57D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167D7371-BD0C-89D6-9571-4AA5B860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2EABB-89B0-C188-6528-A5A9E77A8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16" y="1901222"/>
            <a:ext cx="2298700" cy="889000"/>
          </a:xfrm>
          <a:prstGeom prst="rect">
            <a:avLst/>
          </a:prstGeom>
        </p:spPr>
      </p:pic>
      <p:pic>
        <p:nvPicPr>
          <p:cNvPr id="4102" name="Picture 6" descr="Great Seal of the United States - Wikipedia">
            <a:extLst>
              <a:ext uri="{FF2B5EF4-FFF2-40B4-BE49-F238E27FC236}">
                <a16:creationId xmlns:a16="http://schemas.microsoft.com/office/drawing/2014/main" id="{7FA7ACB1-7235-6ECB-502F-421C33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09" y="4413492"/>
            <a:ext cx="1298275" cy="137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uropean union flag sign. EU symbol png transparent vector illustration.  Made in EU label or sticker Stock Vector | Adobe Stock">
            <a:extLst>
              <a:ext uri="{FF2B5EF4-FFF2-40B4-BE49-F238E27FC236}">
                <a16:creationId xmlns:a16="http://schemas.microsoft.com/office/drawing/2014/main" id="{EE833223-E370-EC7E-6305-E672A3A2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02" y="4374568"/>
            <a:ext cx="1448249" cy="14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nesty International">
            <a:extLst>
              <a:ext uri="{FF2B5EF4-FFF2-40B4-BE49-F238E27FC236}">
                <a16:creationId xmlns:a16="http://schemas.microsoft.com/office/drawing/2014/main" id="{214E080F-1E49-F31E-73CD-40BCD128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76" y="3140964"/>
            <a:ext cx="1619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DBD3-0D6B-6445-1224-20BD309C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as the Site of Analysis 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DE2E-E1D5-4FAF-1880-5AB8399A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Expectation: Rankings more strongly affect Israelis on the environment, compared to human rights </a:t>
            </a:r>
          </a:p>
          <a:p>
            <a:r>
              <a:rPr lang="en-US" dirty="0"/>
              <a:t>Expectation: Rankings published by the U.S. government more strongly affect Israelis compared to rankings from IOs and NGOs </a:t>
            </a:r>
          </a:p>
          <a:p>
            <a:r>
              <a:rPr lang="en-US" dirty="0"/>
              <a:t>Across 19 rich countries surveyed by Pew (2022), Israelis held the most negative view of the UN; more positive view of the U.S. </a:t>
            </a:r>
            <a:endParaRPr lang="he-IL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BCA20C0-5074-912A-39A2-54C56C28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4558" cy="5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E940CDCFBB34F933270099A7E4F01" ma:contentTypeVersion="6" ma:contentTypeDescription="Create a new document." ma:contentTypeScope="" ma:versionID="d96487b2b97e2ce86a39151cba71723a">
  <xsd:schema xmlns:xsd="http://www.w3.org/2001/XMLSchema" xmlns:xs="http://www.w3.org/2001/XMLSchema" xmlns:p="http://schemas.microsoft.com/office/2006/metadata/properties" xmlns:ns3="f619e77d-95ee-41db-89ed-57355057ac64" targetNamespace="http://schemas.microsoft.com/office/2006/metadata/properties" ma:root="true" ma:fieldsID="ef55cc2ba463d3cdc97e5f77ca5e1ac8" ns3:_="">
    <xsd:import namespace="f619e77d-95ee-41db-89ed-57355057ac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9e77d-95ee-41db-89ed-57355057a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CFFBA2-6B49-4B5A-B3A1-E5D3DA0BE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8F747-C957-4971-8D41-92344B02CD0D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f619e77d-95ee-41db-89ed-57355057ac6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93A701-80B3-42A8-B3DF-5D547A1CA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9e77d-95ee-41db-89ed-57355057a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665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Do International Rankings Affect Public Opinion?  </vt:lpstr>
      <vt:lpstr>Motivation for the Study</vt:lpstr>
      <vt:lpstr>Do Citizens Care about Rankings?</vt:lpstr>
      <vt:lpstr>Research Question</vt:lpstr>
      <vt:lpstr>Potential Public Response to Poor Rankings</vt:lpstr>
      <vt:lpstr>PowerPoint Presentation</vt:lpstr>
      <vt:lpstr>Variation in the Impact of Rankings </vt:lpstr>
      <vt:lpstr>Variation in the Impact of Rankings </vt:lpstr>
      <vt:lpstr>Israel as the Site of Analysis </vt:lpstr>
      <vt:lpstr>Methodology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Freedman</dc:creator>
  <cp:lastModifiedBy>Efrat Asif</cp:lastModifiedBy>
  <cp:revision>334</cp:revision>
  <dcterms:created xsi:type="dcterms:W3CDTF">2015-01-20T07:06:12Z</dcterms:created>
  <dcterms:modified xsi:type="dcterms:W3CDTF">2024-05-22T20:47:27Z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0x010100D5BE940CDCFBB34F933270099A7E4F01</vt:lpwstr>
  </property>
</Properties>
</file>