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44228-13EB-44A1-81BE-F6D17AC28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B27A8D-1CCF-4F0E-B412-11EF2D894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DDD6F-6BAE-41D4-9946-1D1DD8429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D072-0682-4908-9DB8-6FF8BF592DC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7861A-D122-4ECF-B9DE-307D387A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D24D6-D043-452E-97F9-29BD7B8BA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D950-C960-40FC-B466-9866E8E40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5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45B91-8C50-454E-8140-F2AAD84A6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453691-62B2-4AFA-9C3E-606518355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87A1E-8DDB-487B-A596-E585AB51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D072-0682-4908-9DB8-6FF8BF592DC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688A7-52F0-4AC6-849D-55D8BB386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1336E-21CB-4043-B46B-F53D20A1F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D950-C960-40FC-B466-9866E8E40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AB2D1C-86F8-468E-A046-93FC5C5E24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4E94A-25C1-4CE4-9EB0-AAF47AEB4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AF0A3-A41C-45C0-8526-59B00E3DD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D072-0682-4908-9DB8-6FF8BF592DC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33819-0BFB-4BA1-A095-9F6A4C526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BDF34-4832-4187-BFA8-152A24ABF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D950-C960-40FC-B466-9866E8E40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2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36FA6-A911-40DA-BF0F-5CD75B6EA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0C7C5-C121-4996-A913-0623DA32C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B73C9-61EB-41B3-88C3-CA629C8EE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D072-0682-4908-9DB8-6FF8BF592DC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07184-541D-45EF-9537-F28630EBE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E921C-6BD9-445F-99EF-7E6EEE580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D950-C960-40FC-B466-9866E8E40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7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264B8-203D-43F9-9F3A-17B325DAE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16FBDC-6EB4-4FCD-BEDA-66FAA10D3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FE8F8-335F-41C9-9D3F-FBC10DA7D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D072-0682-4908-9DB8-6FF8BF592DC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EED26-E7E6-43F8-B558-A3BCE94B1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D8A04-0027-4042-805F-D658BB9F9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D950-C960-40FC-B466-9866E8E40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3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15001-2039-4B73-88DC-D17A39F65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4B498-FABD-4CE0-BC43-C76176041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1852F4-94CD-4389-8A3A-29BE02739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B7D9B-D75B-4BC8-953B-9DD42F64C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D072-0682-4908-9DB8-6FF8BF592DC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859CE-73A3-44F1-9364-F117E8B13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589CA-1E76-4021-95AB-615008A90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D950-C960-40FC-B466-9866E8E40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D045C-E055-4FBC-9BAC-2BE8282B7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74465-2AEF-4E70-821B-1A8D92DFB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CF046-0580-4AD3-8A00-3F22A1D22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D5C36D-5E50-4E3E-82B9-C4672B147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5BDCEE-4CAF-4093-919F-F6FE66BFC2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5DA13-A0AD-441B-8B81-CEA435490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D072-0682-4908-9DB8-6FF8BF592DC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688DC9-7D3D-4EA6-AAFE-AAECE28EB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AE5743-FF02-4D4C-854C-BF242D2C1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D950-C960-40FC-B466-9866E8E40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7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D52F0-4AFD-4EE1-92DB-2E6C4BBAC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045EAA-F004-4C0E-BD35-8D0C62B69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D072-0682-4908-9DB8-6FF8BF592DC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28B980-13F4-42A1-87DF-02B7E148E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2E6107-F4C4-413F-8B9F-1C0927E81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D950-C960-40FC-B466-9866E8E40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5E82A4-BD5D-47E2-96D2-21C0C6A23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D072-0682-4908-9DB8-6FF8BF592DC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EA5D27-EA1B-4B58-A7FC-A61477125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DBBE3-C4B7-4CBC-92BD-ADD1ECB4B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D950-C960-40FC-B466-9866E8E40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83B03-F357-4789-B6C1-C1E2056DB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7FAEA-04B1-442C-9509-E9729A0DC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EACC91-9210-469B-918D-C6483DB18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86BD7F-DD41-4A57-B378-D6D4C9D4D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D072-0682-4908-9DB8-6FF8BF592DC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BF2A1-3E50-4AC6-B7D5-5DF578789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BCF62-652E-40FC-A1DF-F94A6601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D950-C960-40FC-B466-9866E8E40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9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B5A6D-1FA3-479A-87CE-0EDC47482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A71909-D68C-4115-9C09-F5BCB32BFD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514929-03CA-46A1-ABC9-59FD919EE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B83668-42AD-43B4-BF31-4938EF55C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D072-0682-4908-9DB8-6FF8BF592DC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EC8C9-F8FD-40BA-B301-D47778D40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99CFB-BA92-4E88-AD20-E4696593B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0D950-C960-40FC-B466-9866E8E40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8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94019A-E0B4-4047-9DC6-A45D88DFE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2347E-97D0-4884-9E31-746ED0325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C3B28-E440-437B-980D-B2DDCDFD7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4D072-0682-4908-9DB8-6FF8BF592DC3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D79C2-F7F3-4789-9A3C-D9130C7152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2A5DA-6C9F-4024-B6E3-AB5B95F798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0D950-C960-40FC-B466-9866E8E40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9A3B9-F094-49D4-A2C9-05A9A3539A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מחסור בעובדי ההייטק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221DD0-1C5B-4ED2-8658-B9E575B67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177" y="3602037"/>
            <a:ext cx="10348823" cy="3393985"/>
          </a:xfrm>
        </p:spPr>
        <p:txBody>
          <a:bodyPr>
            <a:normAutofit/>
          </a:bodyPr>
          <a:lstStyle/>
          <a:p>
            <a:r>
              <a:rPr lang="he-IL" dirty="0"/>
              <a:t>האיום, וכיוונים להתמודדות</a:t>
            </a:r>
          </a:p>
          <a:p>
            <a:endParaRPr lang="he-IL" dirty="0"/>
          </a:p>
          <a:p>
            <a:r>
              <a:rPr lang="he-IL" dirty="0"/>
              <a:t>שולחן עגול במכון אהרון</a:t>
            </a:r>
          </a:p>
          <a:p>
            <a:endParaRPr lang="he-IL" dirty="0"/>
          </a:p>
          <a:p>
            <a:r>
              <a:rPr lang="he-IL" dirty="0"/>
              <a:t>1.3.22</a:t>
            </a:r>
          </a:p>
          <a:p>
            <a:endParaRPr lang="he-IL" dirty="0"/>
          </a:p>
          <a:p>
            <a:r>
              <a:rPr lang="he-IL" dirty="0" err="1"/>
              <a:t>דיתה</a:t>
            </a:r>
            <a:r>
              <a:rPr lang="he-IL" dirty="0"/>
              <a:t> ברוניצקי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13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AD88E-5A65-40DB-A24B-6E815325E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תמונת מצב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71242-60BF-4FCD-AB87-7D8FA550D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המחסור בעובדים קשה לכימות: </a:t>
            </a:r>
          </a:p>
          <a:p>
            <a:pPr lvl="1" algn="r" rtl="1"/>
            <a:r>
              <a:rPr lang="he-IL" dirty="0"/>
              <a:t>השפעת העלות על הכמות</a:t>
            </a:r>
          </a:p>
          <a:p>
            <a:pPr lvl="1" algn="r" rtl="1"/>
            <a:r>
              <a:rPr lang="he-IL" dirty="0"/>
              <a:t>עובדי מיקור חוץ בחו"ל</a:t>
            </a:r>
          </a:p>
          <a:p>
            <a:pPr algn="r" rtl="1"/>
            <a:r>
              <a:rPr lang="he-IL" dirty="0"/>
              <a:t>השפעה על התעשייה המסורתית:</a:t>
            </a:r>
          </a:p>
          <a:p>
            <a:pPr marL="0" indent="0" algn="r" rtl="1">
              <a:buNone/>
            </a:pPr>
            <a:r>
              <a:rPr lang="he-IL" sz="2400" dirty="0"/>
              <a:t>    עלויות שכר יוצאות משליטה </a:t>
            </a:r>
          </a:p>
          <a:p>
            <a:pPr algn="r" rtl="1"/>
            <a:r>
              <a:rPr lang="he-IL" dirty="0"/>
              <a:t>הסיכון שבפערי שכר</a:t>
            </a:r>
          </a:p>
          <a:p>
            <a:pPr lvl="1" algn="r" rtl="1"/>
            <a:r>
              <a:rPr lang="he-IL" dirty="0"/>
              <a:t>חברתי וכלכלי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82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846E9-019C-40FC-8F72-B77A1F08C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פרופיל העובד המבוקש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C5BC9-0C6D-48BB-9EB0-975F460E8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5 יחידות במקצוע מדעי (מתמטיקה, פיסיקה כימיה..)</a:t>
            </a:r>
          </a:p>
          <a:p>
            <a:pPr algn="r" rtl="1"/>
            <a:r>
              <a:rPr lang="he-IL" dirty="0"/>
              <a:t>שפות</a:t>
            </a:r>
          </a:p>
          <a:p>
            <a:pPr algn="r" rtl="1"/>
            <a:r>
              <a:rPr lang="he-IL" dirty="0"/>
              <a:t>כישורים</a:t>
            </a:r>
          </a:p>
          <a:p>
            <a:pPr algn="r" rtl="1"/>
            <a:r>
              <a:rPr lang="he-IL" dirty="0"/>
              <a:t>רצוי: רקע טכנולוגי קודם</a:t>
            </a:r>
          </a:p>
          <a:p>
            <a:pPr algn="r" rtl="1"/>
            <a:endParaRPr lang="he-IL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75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F8316-1E36-4615-8484-B7903A747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המטרה: הגדלת פוטנציאל ההון האנושי למשק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A4A1F-130B-435B-BE97-055E5E79E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dirty="0" err="1"/>
              <a:t>מימד</a:t>
            </a:r>
            <a:r>
              <a:rPr lang="he-IL" dirty="0"/>
              <a:t> הזמן: </a:t>
            </a:r>
          </a:p>
          <a:p>
            <a:pPr marL="0" indent="0" algn="r" rtl="1">
              <a:buNone/>
            </a:pPr>
            <a:r>
              <a:rPr lang="he-IL" dirty="0"/>
              <a:t>טווח קצר, טווח בינוני וטווח ארוך</a:t>
            </a:r>
          </a:p>
          <a:p>
            <a:pPr marL="0" indent="0" algn="r" rtl="1">
              <a:buNone/>
            </a:pPr>
            <a:r>
              <a:rPr lang="he-IL" dirty="0" err="1"/>
              <a:t>מימד</a:t>
            </a:r>
            <a:r>
              <a:rPr lang="he-IL" dirty="0"/>
              <a:t> האחריות:</a:t>
            </a:r>
          </a:p>
          <a:p>
            <a:pPr marL="0" indent="0" algn="r" rtl="1">
              <a:buNone/>
            </a:pPr>
            <a:r>
              <a:rPr lang="he-IL" dirty="0"/>
              <a:t>	תעשיית ההייטק</a:t>
            </a:r>
          </a:p>
          <a:p>
            <a:pPr marL="0" indent="0" algn="r" rtl="1">
              <a:buNone/>
            </a:pPr>
            <a:r>
              <a:rPr lang="he-IL" dirty="0"/>
              <a:t>	הממשלה</a:t>
            </a:r>
          </a:p>
          <a:p>
            <a:pPr marL="0" indent="0" algn="r" rtl="1">
              <a:buNone/>
            </a:pPr>
            <a:r>
              <a:rPr lang="he-IL" dirty="0"/>
              <a:t>	מערכת החינוך הפורמלית</a:t>
            </a:r>
          </a:p>
          <a:p>
            <a:pPr marL="0" indent="0" algn="r" rtl="1">
              <a:buNone/>
            </a:pPr>
            <a:r>
              <a:rPr lang="he-IL" dirty="0"/>
              <a:t>	מערכת החינוך הבלתי פורמלית</a:t>
            </a:r>
          </a:p>
          <a:p>
            <a:pPr marL="0" indent="0" algn="r" rtl="1">
              <a:buNone/>
            </a:pPr>
            <a:r>
              <a:rPr lang="he-IL" dirty="0"/>
              <a:t>אוכלוסיות:</a:t>
            </a:r>
          </a:p>
          <a:p>
            <a:pPr marL="0" indent="0" algn="r" rtl="1">
              <a:buNone/>
            </a:pPr>
            <a:r>
              <a:rPr lang="he-IL" dirty="0"/>
              <a:t>מבוססת, פריפריה, חברה ערבית והמגזר החרדי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1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837D6-ECBA-4AF7-9EF6-6B6D65B85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הצעות להגדלת מקורות להעסקה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2C82D-9A8F-44C3-B47D-0123AD85F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he-IL" dirty="0"/>
              <a:t>טווח קצר: מכינות לאוכלוסיות מיוחדות</a:t>
            </a:r>
          </a:p>
          <a:p>
            <a:pPr marL="0" indent="0" algn="r" rtl="1">
              <a:buNone/>
            </a:pPr>
            <a:r>
              <a:rPr lang="he-IL" dirty="0"/>
              <a:t>                 הכשרות לצעירים ולבני גיל ביניים (חלק מ</a:t>
            </a:r>
            <a:r>
              <a:rPr lang="en-US" dirty="0"/>
              <a:t>LLL</a:t>
            </a:r>
            <a:r>
              <a:rPr lang="he-IL" dirty="0"/>
              <a:t>)</a:t>
            </a:r>
          </a:p>
          <a:p>
            <a:pPr algn="r" rtl="1"/>
            <a:r>
              <a:rPr lang="he-IL" dirty="0"/>
              <a:t>טווח בינוני: שכפול יחידות הטכנולוגיה של מערכת הביטחון (</a:t>
            </a:r>
            <a:r>
              <a:rPr lang="he-IL" b="1" dirty="0"/>
              <a:t>תקציבים</a:t>
            </a:r>
            <a:r>
              <a:rPr lang="he-IL" dirty="0"/>
              <a:t> ממשלתיים); דוגמאות: בריאות, חקלאות מדייקת. שילוב עם מתווה השירות לכולם.</a:t>
            </a:r>
          </a:p>
          <a:p>
            <a:pPr algn="r" rtl="1"/>
            <a:r>
              <a:rPr lang="he-IL" dirty="0"/>
              <a:t>טווח ארוך: הגדלת פוטנציאל המועסקים: שילוב </a:t>
            </a:r>
            <a:r>
              <a:rPr lang="he-IL" b="1" dirty="0"/>
              <a:t>התעשייה</a:t>
            </a:r>
            <a:r>
              <a:rPr lang="he-IL" dirty="0"/>
              <a:t> בחינוך הבלתי פורמלי </a:t>
            </a:r>
          </a:p>
          <a:p>
            <a:pPr marL="0" indent="0" algn="r" rtl="1">
              <a:buNone/>
            </a:pPr>
            <a:r>
              <a:rPr lang="he-IL" dirty="0"/>
              <a:t>                הפוטנציאל שבפריפריה החברתית</a:t>
            </a:r>
          </a:p>
          <a:p>
            <a:pPr marL="0" indent="0" algn="r" rtl="1">
              <a:buNone/>
            </a:pPr>
            <a:r>
              <a:rPr lang="he-IL" dirty="0"/>
              <a:t>                הגדלת השתתפות הבנות</a:t>
            </a:r>
          </a:p>
          <a:p>
            <a:pPr marL="0" indent="0" algn="r" rtl="1">
              <a:buNone/>
            </a:pPr>
            <a:r>
              <a:rPr lang="he-IL" dirty="0"/>
              <a:t>                מענה לצרכים המיוחדים של החברה הערבית</a:t>
            </a:r>
          </a:p>
          <a:p>
            <a:pPr marL="0" indent="0" algn="r" rtl="1">
              <a:buNone/>
            </a:pPr>
            <a:r>
              <a:rPr lang="he-IL" dirty="0"/>
              <a:t>                הגדלת השתתפות חרדים וחרדיות</a:t>
            </a:r>
          </a:p>
          <a:p>
            <a:pPr marL="0" indent="0" algn="r" rtl="1">
              <a:buNone/>
            </a:pPr>
            <a:endParaRPr lang="he-IL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373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70E8F-8914-4FA0-99CD-6CD44F5B2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857FE-4702-4937-B445-113D65D92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he-IL" sz="8800" dirty="0"/>
              <a:t>תודה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463196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188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מחסור בעובדי ההייטק</vt:lpstr>
      <vt:lpstr>תמונת מצב</vt:lpstr>
      <vt:lpstr>פרופיל העובד המבוקש</vt:lpstr>
      <vt:lpstr>המטרה: הגדלת פוטנציאל ההון האנושי למשק</vt:lpstr>
      <vt:lpstr>הצעות להגדלת מקורות להעסקה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מחסור בעובדי ההייטק</dc:title>
  <dc:creator>Dita Bronicki</dc:creator>
  <cp:lastModifiedBy>Tzabar Vered</cp:lastModifiedBy>
  <cp:revision>2</cp:revision>
  <cp:lastPrinted>2022-02-28T16:17:39Z</cp:lastPrinted>
  <dcterms:created xsi:type="dcterms:W3CDTF">2022-02-28T16:15:54Z</dcterms:created>
  <dcterms:modified xsi:type="dcterms:W3CDTF">2022-02-28T18:06:07Z</dcterms:modified>
</cp:coreProperties>
</file>