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2" r:id="rId3"/>
    <p:sldId id="271" r:id="rId4"/>
    <p:sldId id="267"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645635-F686-CAAF-56A9-C37E468CAF94}" name="Weizmann Chaim" initials="WC" userId="S::wchaim@idc.ac.il::4b584b44-f24d-4d2b-a58b-4d788d8afbd9" providerId="AD"/>
  <p188:author id="{CF5F2BE9-BC16-F644-AFBD-40E5A6F54374}" name="Shahaf Zamir" initials="SZ" userId="S::shahafzamir@on.huji.ac.il::d2e5764b-4a3e-45f8-a1a2-91ccf3fb29e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36" autoAdjust="0"/>
    <p:restoredTop sz="58073" autoAdjust="0"/>
  </p:normalViewPr>
  <p:slideViewPr>
    <p:cSldViewPr snapToGrid="0">
      <p:cViewPr varScale="1">
        <p:scale>
          <a:sx n="48" d="100"/>
          <a:sy n="48" d="100"/>
        </p:scale>
        <p:origin x="217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zamir\Dropbox\&#1492;&#1502;&#1499;&#1493;&#1503;%20&#1500;&#1495;&#1497;&#1512;&#1493;&#1514;%20&#1493;&#1488;&#1495;&#1512;&#1497;&#1493;&#1514;\&#1495;&#1512;&#1491;&#1497;&#1501;\Haredim.Matan.Continu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zamir\Dropbox\&#1492;&#1502;&#1499;&#1493;&#1503;%20&#1500;&#1495;&#1497;&#1512;&#1493;&#1514;%20&#1493;&#1488;&#1495;&#1512;&#1497;&#1493;&#1514;\&#1495;&#1512;&#1491;&#1497;&#1501;\Haredim.Matan.Continued.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zamir\Dropbox\&#1492;&#1502;&#1499;&#1493;&#1503;%20&#1500;&#1495;&#1497;&#1512;&#1493;&#1514;%20&#1493;&#1488;&#1495;&#1512;&#1497;&#1493;&#1514;\&#1495;&#1512;&#1491;&#1497;&#1501;\Haredim.Matan.Continued.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[Haredim.Matan.Continued.xlsx]תרומה מלבד לימוד תורה - כללי!PivotTable33</c:name>
    <c:fmtId val="9"/>
  </c:pivotSource>
  <c:chart>
    <c:autoTitleDeleted val="1"/>
    <c:pivotFmts>
      <c:pivotFmt>
        <c:idx val="0"/>
        <c:spPr>
          <a:solidFill>
            <a:schemeClr val="accent1"/>
          </a:solidFill>
          <a:ln w="19050">
            <a:solidFill>
              <a:schemeClr val="lt1"/>
            </a:solidFill>
          </a:ln>
          <a:effectLst/>
        </c:spPr>
        <c:marker>
          <c:symbol val="none"/>
        </c:marker>
        <c:dLbl>
          <c:idx val="0"/>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2"/>
          </a:solidFill>
          <a:ln w="19050">
            <a:noFill/>
          </a:ln>
          <a:effectLst/>
        </c:spPr>
      </c:pivotFmt>
      <c:pivotFmt>
        <c:idx val="2"/>
        <c:spPr>
          <a:solidFill>
            <a:schemeClr val="tx1">
              <a:lumMod val="50000"/>
              <a:lumOff val="50000"/>
            </a:schemeClr>
          </a:solidFill>
          <a:ln w="19050">
            <a:solidFill>
              <a:schemeClr val="lt1"/>
            </a:solidFill>
          </a:ln>
          <a:effectLst/>
        </c:spPr>
      </c:pivotFmt>
      <c:pivotFmt>
        <c:idx val="3"/>
        <c:spPr>
          <a:solidFill>
            <a:schemeClr val="accent1"/>
          </a:solidFill>
          <a:ln w="19050">
            <a:solidFill>
              <a:schemeClr val="lt1"/>
            </a:solidFill>
          </a:ln>
          <a:effectLst/>
        </c:spPr>
      </c:pivotFmt>
      <c:pivotFmt>
        <c:idx val="4"/>
        <c:spPr>
          <a:solidFill>
            <a:schemeClr val="accent1"/>
          </a:solidFill>
          <a:ln w="19050">
            <a:solidFill>
              <a:schemeClr val="lt1"/>
            </a:solidFill>
          </a:ln>
          <a:effectLst/>
        </c:spPr>
        <c:marker>
          <c:symbol val="none"/>
        </c:marker>
        <c:dLbl>
          <c:idx val="0"/>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extLst>
            <c:ext xmlns:c15="http://schemas.microsoft.com/office/drawing/2012/chart" uri="{CE6537A1-D6FC-4f65-9D91-7224C49458BB}"/>
          </c:extLst>
        </c:dLbl>
      </c:pivotFmt>
      <c:pivotFmt>
        <c:idx val="5"/>
        <c:spPr>
          <a:solidFill>
            <a:schemeClr val="accent1"/>
          </a:solidFill>
          <a:ln w="19050">
            <a:solidFill>
              <a:schemeClr val="lt1"/>
            </a:solidFill>
          </a:ln>
          <a:effectLst/>
        </c:spPr>
      </c:pivotFmt>
      <c:pivotFmt>
        <c:idx val="6"/>
        <c:spPr>
          <a:solidFill>
            <a:schemeClr val="accent2"/>
          </a:solidFill>
          <a:ln w="19050">
            <a:noFill/>
          </a:ln>
          <a:effectLst/>
        </c:spPr>
      </c:pivotFmt>
      <c:pivotFmt>
        <c:idx val="7"/>
        <c:spPr>
          <a:solidFill>
            <a:schemeClr val="tx1">
              <a:lumMod val="50000"/>
              <a:lumOff val="50000"/>
            </a:schemeClr>
          </a:solidFill>
          <a:ln w="19050">
            <a:solidFill>
              <a:schemeClr val="lt1"/>
            </a:solidFill>
          </a:ln>
          <a:effectLst/>
        </c:spPr>
      </c:pivotFmt>
      <c:pivotFmt>
        <c:idx val="8"/>
        <c:spPr>
          <a:solidFill>
            <a:schemeClr val="accent1"/>
          </a:solidFill>
          <a:ln w="19050">
            <a:solidFill>
              <a:schemeClr val="lt1"/>
            </a:solidFill>
          </a:ln>
          <a:effectLst/>
        </c:spPr>
        <c:marker>
          <c:symbol val="none"/>
        </c:marker>
        <c:dLbl>
          <c:idx val="0"/>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extLst>
            <c:ext xmlns:c15="http://schemas.microsoft.com/office/drawing/2012/chart" uri="{CE6537A1-D6FC-4f65-9D91-7224C49458BB}"/>
          </c:extLst>
        </c:dLbl>
      </c:pivotFmt>
      <c:pivotFmt>
        <c:idx val="9"/>
        <c:spPr>
          <a:solidFill>
            <a:schemeClr val="accent1"/>
          </a:solidFill>
          <a:ln w="19050">
            <a:solidFill>
              <a:schemeClr val="lt1"/>
            </a:solidFill>
          </a:ln>
          <a:effectLst/>
        </c:spPr>
      </c:pivotFmt>
      <c:pivotFmt>
        <c:idx val="10"/>
        <c:spPr>
          <a:solidFill>
            <a:schemeClr val="accent2"/>
          </a:solidFill>
          <a:ln w="19050">
            <a:noFill/>
          </a:ln>
          <a:effectLst/>
        </c:spPr>
      </c:pivotFmt>
      <c:pivotFmt>
        <c:idx val="11"/>
        <c:spPr>
          <a:solidFill>
            <a:schemeClr val="tx1">
              <a:lumMod val="50000"/>
              <a:lumOff val="50000"/>
            </a:schemeClr>
          </a:solidFill>
          <a:ln w="19050">
            <a:solidFill>
              <a:schemeClr val="lt1"/>
            </a:solidFill>
          </a:ln>
          <a:effectLst/>
        </c:spPr>
      </c:pivotFmt>
    </c:pivotFmts>
    <c:plotArea>
      <c:layout/>
      <c:barChart>
        <c:barDir val="col"/>
        <c:grouping val="clustered"/>
        <c:varyColors val="0"/>
        <c:ser>
          <c:idx val="0"/>
          <c:order val="0"/>
          <c:tx>
            <c:strRef>
              <c:f>'תרומה מלבד לימוד תורה - כללי'!$B$3</c:f>
              <c:strCache>
                <c:ptCount val="1"/>
                <c:pt idx="0">
                  <c:v>Total</c:v>
                </c:pt>
              </c:strCache>
            </c:strRef>
          </c:tx>
          <c:spPr>
            <a:solidFill>
              <a:schemeClr val="accent1"/>
            </a:solidFill>
            <a:ln w="19050">
              <a:solidFill>
                <a:schemeClr val="lt1"/>
              </a:solidFill>
            </a:ln>
            <a:effectLst/>
          </c:spPr>
          <c:invertIfNegative val="0"/>
          <c:dPt>
            <c:idx val="0"/>
            <c:invertIfNegative val="0"/>
            <c:bubble3D val="0"/>
            <c:spPr>
              <a:solidFill>
                <a:schemeClr val="accent1"/>
              </a:solidFill>
              <a:ln w="19050">
                <a:solidFill>
                  <a:schemeClr val="lt1"/>
                </a:solidFill>
              </a:ln>
              <a:effectLst/>
            </c:spPr>
            <c:extLst>
              <c:ext xmlns:c16="http://schemas.microsoft.com/office/drawing/2014/chart" uri="{C3380CC4-5D6E-409C-BE32-E72D297353CC}">
                <c16:uniqueId val="{00000001-E270-4D58-A9B6-A2B6627F75A6}"/>
              </c:ext>
            </c:extLst>
          </c:dPt>
          <c:dPt>
            <c:idx val="1"/>
            <c:invertIfNegative val="0"/>
            <c:bubble3D val="0"/>
            <c:spPr>
              <a:solidFill>
                <a:schemeClr val="accent2"/>
              </a:solidFill>
              <a:ln w="19050">
                <a:noFill/>
              </a:ln>
              <a:effectLst/>
            </c:spPr>
            <c:extLst>
              <c:ext xmlns:c16="http://schemas.microsoft.com/office/drawing/2014/chart" uri="{C3380CC4-5D6E-409C-BE32-E72D297353CC}">
                <c16:uniqueId val="{00000003-E270-4D58-A9B6-A2B6627F75A6}"/>
              </c:ext>
            </c:extLst>
          </c:dPt>
          <c:dPt>
            <c:idx val="2"/>
            <c:invertIfNegative val="0"/>
            <c:bubble3D val="0"/>
            <c:spPr>
              <a:solidFill>
                <a:schemeClr val="tx1">
                  <a:lumMod val="50000"/>
                  <a:lumOff val="50000"/>
                </a:schemeClr>
              </a:solidFill>
              <a:ln w="19050">
                <a:solidFill>
                  <a:schemeClr val="lt1"/>
                </a:solidFill>
              </a:ln>
              <a:effectLst/>
            </c:spPr>
            <c:extLst>
              <c:ext xmlns:c16="http://schemas.microsoft.com/office/drawing/2014/chart" uri="{C3380CC4-5D6E-409C-BE32-E72D297353CC}">
                <c16:uniqueId val="{00000005-E270-4D58-A9B6-A2B6627F75A6}"/>
              </c:ext>
            </c:extLst>
          </c:dPt>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'תרומה מלבד לימוד תורה - כללי'!$A$4:$A$6</c:f>
              <c:strCache>
                <c:ptCount val="3"/>
                <c:pt idx="0">
                  <c:v>כן</c:v>
                </c:pt>
                <c:pt idx="1">
                  <c:v>לא</c:v>
                </c:pt>
                <c:pt idx="2">
                  <c:v>לא יודע</c:v>
                </c:pt>
              </c:strCache>
            </c:strRef>
          </c:cat>
          <c:val>
            <c:numRef>
              <c:f>'תרומה מלבד לימוד תורה - כללי'!$B$4:$B$6</c:f>
              <c:numCache>
                <c:formatCode>0%</c:formatCode>
                <c:ptCount val="3"/>
                <c:pt idx="0">
                  <c:v>0.31277533039647576</c:v>
                </c:pt>
                <c:pt idx="1">
                  <c:v>0.6484581497797357</c:v>
                </c:pt>
                <c:pt idx="2">
                  <c:v>3.8766519823788544E-2</c:v>
                </c:pt>
              </c:numCache>
            </c:numRef>
          </c:val>
          <c:extLst>
            <c:ext xmlns:c16="http://schemas.microsoft.com/office/drawing/2014/chart" uri="{C3380CC4-5D6E-409C-BE32-E72D297353CC}">
              <c16:uniqueId val="{00000006-E270-4D58-A9B6-A2B6627F75A6}"/>
            </c:ext>
          </c:extLst>
        </c:ser>
        <c:dLbls>
          <c:showLegendKey val="0"/>
          <c:showVal val="0"/>
          <c:showCatName val="0"/>
          <c:showSerName val="0"/>
          <c:showPercent val="0"/>
          <c:showBubbleSize val="0"/>
        </c:dLbls>
        <c:gapWidth val="100"/>
        <c:axId val="437311888"/>
        <c:axId val="648244768"/>
      </c:barChart>
      <c:catAx>
        <c:axId val="43731188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e-IL"/>
          </a:p>
        </c:txPr>
        <c:crossAx val="648244768"/>
        <c:crosses val="autoZero"/>
        <c:auto val="1"/>
        <c:lblAlgn val="ctr"/>
        <c:lblOffset val="100"/>
        <c:noMultiLvlLbl val="0"/>
      </c:catAx>
      <c:valAx>
        <c:axId val="6482447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437311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he-I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he-IL"/>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Sheet1!$C$5</c:f>
              <c:strCache>
                <c:ptCount val="1"/>
                <c:pt idx="0">
                  <c:v>חיוני</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mn-lt"/>
                    <a:ea typeface="+mn-ea"/>
                    <a:cs typeface="+mn-cs"/>
                  </a:defRPr>
                </a:pPr>
                <a:endParaRPr lang="he-I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Sheet1!$B$6:$B$13</c:f>
              <c:strCache>
                <c:ptCount val="8"/>
                <c:pt idx="0">
                  <c:v>בית המשפט יכול לקבוע שהממשלה פועלת בניגוד לחוק</c:v>
                </c:pt>
                <c:pt idx="1">
                  <c:v>התקשורת חופשית לבקר את הממשלה </c:v>
                </c:pt>
                <c:pt idx="2">
                  <c:v> ישנה הגנה על זכויות של קבוצות מיעוטים</c:v>
                </c:pt>
                <c:pt idx="3">
                  <c:v>האזרחים בוחרים את המנהיגים שלהם בבחירות חופשיות</c:v>
                </c:pt>
                <c:pt idx="4">
                  <c:v>לכל אזרחי המדינה יש זכויות שוות</c:v>
                </c:pt>
                <c:pt idx="5">
                  <c:v>אזרחים נהנים מחופש הביטוי וההפגנה</c:v>
                </c:pt>
                <c:pt idx="6">
                  <c:v>האזרחים רשאים לקיים את מצוות הדת או לא לקיים את מצוות הדת</c:v>
                </c:pt>
                <c:pt idx="7">
                  <c:v>לכל אזרח מובטח קיום בכבוד</c:v>
                </c:pt>
              </c:strCache>
            </c:strRef>
          </c:cat>
          <c:val>
            <c:numRef>
              <c:f>Sheet1!$C$6:$C$13</c:f>
              <c:numCache>
                <c:formatCode>0%</c:formatCode>
                <c:ptCount val="8"/>
                <c:pt idx="0">
                  <c:v>0.18</c:v>
                </c:pt>
                <c:pt idx="1">
                  <c:v>0.53</c:v>
                </c:pt>
                <c:pt idx="2">
                  <c:v>0.67</c:v>
                </c:pt>
                <c:pt idx="3">
                  <c:v>0.88</c:v>
                </c:pt>
                <c:pt idx="4">
                  <c:v>0.76</c:v>
                </c:pt>
                <c:pt idx="5">
                  <c:v>0.57999999999999996</c:v>
                </c:pt>
                <c:pt idx="6">
                  <c:v>0.82</c:v>
                </c:pt>
                <c:pt idx="7">
                  <c:v>0.83</c:v>
                </c:pt>
              </c:numCache>
            </c:numRef>
          </c:val>
          <c:extLst>
            <c:ext xmlns:c16="http://schemas.microsoft.com/office/drawing/2014/chart" uri="{C3380CC4-5D6E-409C-BE32-E72D297353CC}">
              <c16:uniqueId val="{00000000-BA65-4289-95D5-26708EEEB588}"/>
            </c:ext>
          </c:extLst>
        </c:ser>
        <c:ser>
          <c:idx val="1"/>
          <c:order val="1"/>
          <c:tx>
            <c:strRef>
              <c:f>Sheet1!$D$5</c:f>
              <c:strCache>
                <c:ptCount val="1"/>
                <c:pt idx="0">
                  <c:v>נייטרלי</c:v>
                </c:pt>
              </c:strCache>
            </c:strRef>
          </c:tx>
          <c:spPr>
            <a:solidFill>
              <a:schemeClr val="accent2"/>
            </a:solidFill>
            <a:ln>
              <a:noFill/>
            </a:ln>
            <a:effectLst/>
          </c:spPr>
          <c:invertIfNegative val="0"/>
          <c:dLbls>
            <c:dLbl>
              <c:idx val="3"/>
              <c:layout>
                <c:manualLayout>
                  <c:x val="-1.8749999999999989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A65-4289-95D5-26708EEEB58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mn-lt"/>
                    <a:ea typeface="+mn-ea"/>
                    <a:cs typeface="+mn-cs"/>
                  </a:defRPr>
                </a:pPr>
                <a:endParaRPr lang="he-I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Sheet1!$B$6:$B$13</c:f>
              <c:strCache>
                <c:ptCount val="8"/>
                <c:pt idx="0">
                  <c:v>בית המשפט יכול לקבוע שהממשלה פועלת בניגוד לחוק</c:v>
                </c:pt>
                <c:pt idx="1">
                  <c:v>התקשורת חופשית לבקר את הממשלה </c:v>
                </c:pt>
                <c:pt idx="2">
                  <c:v> ישנה הגנה על זכויות של קבוצות מיעוטים</c:v>
                </c:pt>
                <c:pt idx="3">
                  <c:v>האזרחים בוחרים את המנהיגים שלהם בבחירות חופשיות</c:v>
                </c:pt>
                <c:pt idx="4">
                  <c:v>לכל אזרחי המדינה יש זכויות שוות</c:v>
                </c:pt>
                <c:pt idx="5">
                  <c:v>אזרחים נהנים מחופש הביטוי וההפגנה</c:v>
                </c:pt>
                <c:pt idx="6">
                  <c:v>האזרחים רשאים לקיים את מצוות הדת או לא לקיים את מצוות הדת</c:v>
                </c:pt>
                <c:pt idx="7">
                  <c:v>לכל אזרח מובטח קיום בכבוד</c:v>
                </c:pt>
              </c:strCache>
            </c:strRef>
          </c:cat>
          <c:val>
            <c:numRef>
              <c:f>Sheet1!$D$6:$D$13</c:f>
              <c:numCache>
                <c:formatCode>0%</c:formatCode>
                <c:ptCount val="8"/>
                <c:pt idx="0">
                  <c:v>0.15</c:v>
                </c:pt>
                <c:pt idx="1">
                  <c:v>0.18</c:v>
                </c:pt>
                <c:pt idx="2">
                  <c:v>0.15</c:v>
                </c:pt>
                <c:pt idx="3">
                  <c:v>0.03</c:v>
                </c:pt>
                <c:pt idx="4">
                  <c:v>0.1</c:v>
                </c:pt>
                <c:pt idx="5">
                  <c:v>0.21</c:v>
                </c:pt>
                <c:pt idx="6">
                  <c:v>7.0000000000000007E-2</c:v>
                </c:pt>
                <c:pt idx="7">
                  <c:v>7.0000000000000007E-2</c:v>
                </c:pt>
              </c:numCache>
            </c:numRef>
          </c:val>
          <c:extLst>
            <c:ext xmlns:c16="http://schemas.microsoft.com/office/drawing/2014/chart" uri="{C3380CC4-5D6E-409C-BE32-E72D297353CC}">
              <c16:uniqueId val="{00000001-BA65-4289-95D5-26708EEEB588}"/>
            </c:ext>
          </c:extLst>
        </c:ser>
        <c:ser>
          <c:idx val="2"/>
          <c:order val="2"/>
          <c:tx>
            <c:strRef>
              <c:f>Sheet1!$E$5</c:f>
              <c:strCache>
                <c:ptCount val="1"/>
                <c:pt idx="0">
                  <c:v>לא חיוני</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mn-lt"/>
                    <a:ea typeface="+mn-ea"/>
                    <a:cs typeface="+mn-cs"/>
                  </a:defRPr>
                </a:pPr>
                <a:endParaRPr lang="he-I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Sheet1!$B$6:$B$13</c:f>
              <c:strCache>
                <c:ptCount val="8"/>
                <c:pt idx="0">
                  <c:v>בית המשפט יכול לקבוע שהממשלה פועלת בניגוד לחוק</c:v>
                </c:pt>
                <c:pt idx="1">
                  <c:v>התקשורת חופשית לבקר את הממשלה </c:v>
                </c:pt>
                <c:pt idx="2">
                  <c:v> ישנה הגנה על זכויות של קבוצות מיעוטים</c:v>
                </c:pt>
                <c:pt idx="3">
                  <c:v>האזרחים בוחרים את המנהיגים שלהם בבחירות חופשיות</c:v>
                </c:pt>
                <c:pt idx="4">
                  <c:v>לכל אזרחי המדינה יש זכויות שוות</c:v>
                </c:pt>
                <c:pt idx="5">
                  <c:v>אזרחים נהנים מחופש הביטוי וההפגנה</c:v>
                </c:pt>
                <c:pt idx="6">
                  <c:v>האזרחים רשאים לקיים את מצוות הדת או לא לקיים את מצוות הדת</c:v>
                </c:pt>
                <c:pt idx="7">
                  <c:v>לכל אזרח מובטח קיום בכבוד</c:v>
                </c:pt>
              </c:strCache>
            </c:strRef>
          </c:cat>
          <c:val>
            <c:numRef>
              <c:f>Sheet1!$E$6:$E$13</c:f>
              <c:numCache>
                <c:formatCode>0%</c:formatCode>
                <c:ptCount val="8"/>
                <c:pt idx="0">
                  <c:v>0.54</c:v>
                </c:pt>
                <c:pt idx="1">
                  <c:v>0.22</c:v>
                </c:pt>
                <c:pt idx="2">
                  <c:v>0.1</c:v>
                </c:pt>
                <c:pt idx="3">
                  <c:v>0.05</c:v>
                </c:pt>
                <c:pt idx="4">
                  <c:v>0.09</c:v>
                </c:pt>
                <c:pt idx="5">
                  <c:v>0.16</c:v>
                </c:pt>
                <c:pt idx="6">
                  <c:v>0.04</c:v>
                </c:pt>
                <c:pt idx="7">
                  <c:v>0.05</c:v>
                </c:pt>
              </c:numCache>
            </c:numRef>
          </c:val>
          <c:extLst>
            <c:ext xmlns:c16="http://schemas.microsoft.com/office/drawing/2014/chart" uri="{C3380CC4-5D6E-409C-BE32-E72D297353CC}">
              <c16:uniqueId val="{00000002-BA65-4289-95D5-26708EEEB588}"/>
            </c:ext>
          </c:extLst>
        </c:ser>
        <c:ser>
          <c:idx val="3"/>
          <c:order val="3"/>
          <c:tx>
            <c:strRef>
              <c:f>Sheet1!$F$5</c:f>
              <c:strCache>
                <c:ptCount val="1"/>
                <c:pt idx="0">
                  <c:v>לא יודע/ת</c:v>
                </c:pt>
              </c:strCache>
            </c:strRef>
          </c:tx>
          <c:spPr>
            <a:solidFill>
              <a:schemeClr val="accent4"/>
            </a:solidFill>
            <a:ln>
              <a:noFill/>
            </a:ln>
            <a:effectLst/>
          </c:spPr>
          <c:invertIfNegative val="0"/>
          <c:dLbls>
            <c:dLbl>
              <c:idx val="3"/>
              <c:layout>
                <c:manualLayout>
                  <c:x val="7.2917486876640436E-3"/>
                  <c:y val="-2.199074033991797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A65-4289-95D5-26708EEEB588}"/>
                </c:ext>
              </c:extLst>
            </c:dLbl>
            <c:dLbl>
              <c:idx val="4"/>
              <c:layout>
                <c:manualLayout>
                  <c:x val="8.333333333333335E-3"/>
                  <c:y val="2.199074033991797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A65-4289-95D5-26708EEEB588}"/>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ysClr val="windowText" lastClr="000000"/>
                    </a:solidFill>
                    <a:latin typeface="+mn-lt"/>
                    <a:ea typeface="+mn-ea"/>
                    <a:cs typeface="+mn-cs"/>
                  </a:defRPr>
                </a:pPr>
                <a:endParaRPr lang="he-I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Sheet1!$B$6:$B$13</c:f>
              <c:strCache>
                <c:ptCount val="8"/>
                <c:pt idx="0">
                  <c:v>בית המשפט יכול לקבוע שהממשלה פועלת בניגוד לחוק</c:v>
                </c:pt>
                <c:pt idx="1">
                  <c:v>התקשורת חופשית לבקר את הממשלה </c:v>
                </c:pt>
                <c:pt idx="2">
                  <c:v> ישנה הגנה על זכויות של קבוצות מיעוטים</c:v>
                </c:pt>
                <c:pt idx="3">
                  <c:v>האזרחים בוחרים את המנהיגים שלהם בבחירות חופשיות</c:v>
                </c:pt>
                <c:pt idx="4">
                  <c:v>לכל אזרחי המדינה יש זכויות שוות</c:v>
                </c:pt>
                <c:pt idx="5">
                  <c:v>אזרחים נהנים מחופש הביטוי וההפגנה</c:v>
                </c:pt>
                <c:pt idx="6">
                  <c:v>האזרחים רשאים לקיים את מצוות הדת או לא לקיים את מצוות הדת</c:v>
                </c:pt>
                <c:pt idx="7">
                  <c:v>לכל אזרח מובטח קיום בכבוד</c:v>
                </c:pt>
              </c:strCache>
            </c:strRef>
          </c:cat>
          <c:val>
            <c:numRef>
              <c:f>Sheet1!$F$6:$F$13</c:f>
              <c:numCache>
                <c:formatCode>0%</c:formatCode>
                <c:ptCount val="8"/>
                <c:pt idx="0">
                  <c:v>0.13</c:v>
                </c:pt>
                <c:pt idx="1">
                  <c:v>7.0000000000000007E-2</c:v>
                </c:pt>
                <c:pt idx="2">
                  <c:v>0.08</c:v>
                </c:pt>
                <c:pt idx="3">
                  <c:v>0.04</c:v>
                </c:pt>
                <c:pt idx="4">
                  <c:v>0.05</c:v>
                </c:pt>
                <c:pt idx="5">
                  <c:v>0.05</c:v>
                </c:pt>
                <c:pt idx="6">
                  <c:v>7.0000000000000007E-2</c:v>
                </c:pt>
                <c:pt idx="7">
                  <c:v>0.05</c:v>
                </c:pt>
              </c:numCache>
            </c:numRef>
          </c:val>
          <c:extLst>
            <c:ext xmlns:c16="http://schemas.microsoft.com/office/drawing/2014/chart" uri="{C3380CC4-5D6E-409C-BE32-E72D297353CC}">
              <c16:uniqueId val="{00000003-BA65-4289-95D5-26708EEEB588}"/>
            </c:ext>
          </c:extLst>
        </c:ser>
        <c:dLbls>
          <c:dLblPos val="ctr"/>
          <c:showLegendKey val="0"/>
          <c:showVal val="1"/>
          <c:showCatName val="0"/>
          <c:showSerName val="0"/>
          <c:showPercent val="0"/>
          <c:showBubbleSize val="0"/>
        </c:dLbls>
        <c:gapWidth val="150"/>
        <c:overlap val="100"/>
        <c:axId val="1100288095"/>
        <c:axId val="1100303455"/>
      </c:barChart>
      <c:catAx>
        <c:axId val="1100288095"/>
        <c:scaling>
          <c:orientation val="minMax"/>
        </c:scaling>
        <c:delete val="0"/>
        <c:axPos val="r"/>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rtl="1">
              <a:defRPr sz="2000" b="0" i="0" u="none" strike="noStrike" kern="1200" baseline="0">
                <a:solidFill>
                  <a:schemeClr val="tx1">
                    <a:lumMod val="65000"/>
                    <a:lumOff val="35000"/>
                  </a:schemeClr>
                </a:solidFill>
                <a:latin typeface="+mn-lt"/>
                <a:ea typeface="+mn-ea"/>
                <a:cs typeface="+mn-cs"/>
              </a:defRPr>
            </a:pPr>
            <a:endParaRPr lang="he-IL"/>
          </a:p>
        </c:txPr>
        <c:crossAx val="1100303455"/>
        <c:crosses val="autoZero"/>
        <c:auto val="0"/>
        <c:lblAlgn val="r"/>
        <c:lblOffset val="100"/>
        <c:noMultiLvlLbl val="0"/>
      </c:catAx>
      <c:valAx>
        <c:axId val="1100303455"/>
        <c:scaling>
          <c:orientation val="maxMin"/>
          <c:max val="1"/>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11002880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he-IL"/>
        </a:p>
      </c:txPr>
    </c:legend>
    <c:plotVisOnly val="1"/>
    <c:dispBlanksAs val="gap"/>
    <c:showDLblsOverMax val="0"/>
  </c:chart>
  <c:spPr>
    <a:noFill/>
    <a:ln>
      <a:noFill/>
    </a:ln>
    <a:effectLst/>
  </c:spPr>
  <c:txPr>
    <a:bodyPr/>
    <a:lstStyle/>
    <a:p>
      <a:pPr>
        <a:defRPr/>
      </a:pPr>
      <a:endParaRPr lang="he-I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[Haredim.Matan.Continued.xlsx]קבלת החלטות נשים - כללי!PivotTable5</c:name>
    <c:fmtId val="9"/>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'קבלת החלטות נשים - כללי'!$B$3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'קבלת החלטות נשים - כללי'!$A$4:$A$7</c:f>
              <c:strCache>
                <c:ptCount val="4"/>
                <c:pt idx="0">
                  <c:v> מוסדות חינוך</c:v>
                </c:pt>
                <c:pt idx="1">
                  <c:v> חברה וכלכלה</c:v>
                </c:pt>
                <c:pt idx="2">
                  <c:v> חוץ ובטחון</c:v>
                </c:pt>
                <c:pt idx="3">
                  <c:v> דת ומדינה</c:v>
                </c:pt>
              </c:strCache>
            </c:strRef>
          </c:cat>
          <c:val>
            <c:numRef>
              <c:f>'קבלת החלטות נשים - כללי'!$B$4:$B$7</c:f>
              <c:numCache>
                <c:formatCode>0%</c:formatCode>
                <c:ptCount val="4"/>
                <c:pt idx="0">
                  <c:v>0.47826086956521741</c:v>
                </c:pt>
                <c:pt idx="1">
                  <c:v>0.45923913043478259</c:v>
                </c:pt>
                <c:pt idx="2">
                  <c:v>0.21331521739130435</c:v>
                </c:pt>
                <c:pt idx="3">
                  <c:v>0.25951086956521741</c:v>
                </c:pt>
              </c:numCache>
            </c:numRef>
          </c:val>
          <c:extLst>
            <c:ext xmlns:c16="http://schemas.microsoft.com/office/drawing/2014/chart" uri="{C3380CC4-5D6E-409C-BE32-E72D297353CC}">
              <c16:uniqueId val="{00000000-356B-4738-96A6-4057297459B5}"/>
            </c:ext>
          </c:extLst>
        </c:ser>
        <c:dLbls>
          <c:showLegendKey val="0"/>
          <c:showVal val="0"/>
          <c:showCatName val="0"/>
          <c:showSerName val="0"/>
          <c:showPercent val="0"/>
          <c:showBubbleSize val="0"/>
        </c:dLbls>
        <c:gapWidth val="219"/>
        <c:overlap val="-27"/>
        <c:axId val="437891104"/>
        <c:axId val="404735872"/>
      </c:barChart>
      <c:catAx>
        <c:axId val="437891104"/>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he-IL"/>
          </a:p>
        </c:txPr>
        <c:crossAx val="404735872"/>
        <c:crosses val="autoZero"/>
        <c:auto val="1"/>
        <c:lblAlgn val="ctr"/>
        <c:lblOffset val="100"/>
        <c:noMultiLvlLbl val="0"/>
      </c:catAx>
      <c:valAx>
        <c:axId val="404735872"/>
        <c:scaling>
          <c:orientation val="minMax"/>
        </c:scaling>
        <c:delete val="1"/>
        <c:axPos val="r"/>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437891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he-IL"/>
    </a:p>
  </c:txPr>
  <c:externalData r:id="rId3">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'איזו מפלגה תטפל בבעיה'!$B$4:$B$11</c:f>
              <c:strCache>
                <c:ptCount val="8"/>
                <c:pt idx="0">
                  <c:v>לא יודע</c:v>
                </c:pt>
                <c:pt idx="1">
                  <c:v>אף אחת</c:v>
                </c:pt>
                <c:pt idx="2">
                  <c:v>ש"ס</c:v>
                </c:pt>
                <c:pt idx="3">
                  <c:v>יהדות התורה</c:v>
                </c:pt>
                <c:pt idx="4">
                  <c:v>הציונות הדתית-עוצמה יהודית</c:v>
                </c:pt>
                <c:pt idx="5">
                  <c:v>הליכוד</c:v>
                </c:pt>
                <c:pt idx="6">
                  <c:v>אחר</c:v>
                </c:pt>
                <c:pt idx="7">
                  <c:v>המחנה הממלכתי</c:v>
                </c:pt>
              </c:strCache>
            </c:strRef>
          </c:cat>
          <c:val>
            <c:numRef>
              <c:f>'איזו מפלגה תטפל בבעיה'!$C$4:$C$11</c:f>
              <c:numCache>
                <c:formatCode>0%</c:formatCode>
                <c:ptCount val="8"/>
                <c:pt idx="0">
                  <c:v>0.23100000000000001</c:v>
                </c:pt>
                <c:pt idx="1">
                  <c:v>0.2432</c:v>
                </c:pt>
                <c:pt idx="2">
                  <c:v>0.16439999999999999</c:v>
                </c:pt>
                <c:pt idx="3">
                  <c:v>0.1236</c:v>
                </c:pt>
                <c:pt idx="4">
                  <c:v>0.1087</c:v>
                </c:pt>
                <c:pt idx="5">
                  <c:v>8.6999999999999994E-2</c:v>
                </c:pt>
                <c:pt idx="6">
                  <c:v>1.9E-2</c:v>
                </c:pt>
                <c:pt idx="7">
                  <c:v>1.4999999999999999E-2</c:v>
                </c:pt>
              </c:numCache>
            </c:numRef>
          </c:val>
          <c:extLst>
            <c:ext xmlns:c16="http://schemas.microsoft.com/office/drawing/2014/chart" uri="{C3380CC4-5D6E-409C-BE32-E72D297353CC}">
              <c16:uniqueId val="{00000000-9B9E-48E3-8206-85F62D9ADAC7}"/>
            </c:ext>
          </c:extLst>
        </c:ser>
        <c:dLbls>
          <c:dLblPos val="outEnd"/>
          <c:showLegendKey val="0"/>
          <c:showVal val="1"/>
          <c:showCatName val="0"/>
          <c:showSerName val="0"/>
          <c:showPercent val="0"/>
          <c:showBubbleSize val="0"/>
        </c:dLbls>
        <c:gapWidth val="219"/>
        <c:overlap val="-27"/>
        <c:axId val="1424515184"/>
        <c:axId val="1284988864"/>
      </c:barChart>
      <c:catAx>
        <c:axId val="1424515184"/>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he-IL"/>
          </a:p>
        </c:txPr>
        <c:crossAx val="1284988864"/>
        <c:crosses val="autoZero"/>
        <c:auto val="1"/>
        <c:lblAlgn val="ctr"/>
        <c:lblOffset val="100"/>
        <c:noMultiLvlLbl val="0"/>
      </c:catAx>
      <c:valAx>
        <c:axId val="1284988864"/>
        <c:scaling>
          <c:orientation val="minMax"/>
        </c:scaling>
        <c:delete val="0"/>
        <c:axPos val="r"/>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142451518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2D71BD-AD91-4009-B8D8-FD780B463393}"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E4A4B4AD-7FB8-4076-9C2E-94E5B2578943}">
      <dgm:prSet/>
      <dgm:spPr/>
      <dgm:t>
        <a:bodyPr/>
        <a:lstStyle/>
        <a:p>
          <a:r>
            <a:rPr lang="he-IL" dirty="0"/>
            <a:t>שותפות בחברה הישראלית</a:t>
          </a:r>
          <a:endParaRPr lang="en-US" dirty="0"/>
        </a:p>
      </dgm:t>
    </dgm:pt>
    <dgm:pt modelId="{DFAB21C1-E6B6-42FB-86A2-1FE511DBFB62}" type="parTrans" cxnId="{3BCF17E5-7D33-4A28-BFBB-9C9B9C8B87F5}">
      <dgm:prSet/>
      <dgm:spPr/>
      <dgm:t>
        <a:bodyPr/>
        <a:lstStyle/>
        <a:p>
          <a:endParaRPr lang="en-US"/>
        </a:p>
      </dgm:t>
    </dgm:pt>
    <dgm:pt modelId="{AA358B74-3FE7-4F8A-BBAB-0BC24EB56E53}" type="sibTrans" cxnId="{3BCF17E5-7D33-4A28-BFBB-9C9B9C8B87F5}">
      <dgm:prSet/>
      <dgm:spPr/>
      <dgm:t>
        <a:bodyPr/>
        <a:lstStyle/>
        <a:p>
          <a:endParaRPr lang="en-US"/>
        </a:p>
      </dgm:t>
    </dgm:pt>
    <dgm:pt modelId="{DDBAC8FE-404B-40BF-B35D-84092563D522}">
      <dgm:prSet/>
      <dgm:spPr/>
      <dgm:t>
        <a:bodyPr/>
        <a:lstStyle/>
        <a:p>
          <a:r>
            <a:rPr lang="he-IL"/>
            <a:t>תפיסות דמוקרטיות</a:t>
          </a:r>
          <a:endParaRPr lang="en-US"/>
        </a:p>
      </dgm:t>
    </dgm:pt>
    <dgm:pt modelId="{FE282C78-47F6-4242-84C5-9541B016685E}" type="parTrans" cxnId="{DA5CE1FA-F847-4E6B-8930-3F6BB1E9F665}">
      <dgm:prSet/>
      <dgm:spPr/>
      <dgm:t>
        <a:bodyPr/>
        <a:lstStyle/>
        <a:p>
          <a:endParaRPr lang="en-US"/>
        </a:p>
      </dgm:t>
    </dgm:pt>
    <dgm:pt modelId="{737762A2-F5A6-4FD3-855E-CC65688E6183}" type="sibTrans" cxnId="{DA5CE1FA-F847-4E6B-8930-3F6BB1E9F665}">
      <dgm:prSet/>
      <dgm:spPr/>
      <dgm:t>
        <a:bodyPr/>
        <a:lstStyle/>
        <a:p>
          <a:endParaRPr lang="en-US"/>
        </a:p>
      </dgm:t>
    </dgm:pt>
    <dgm:pt modelId="{78F14FAF-9A3D-4F19-A39A-3C31C161244B}">
      <dgm:prSet/>
      <dgm:spPr/>
      <dgm:t>
        <a:bodyPr/>
        <a:lstStyle/>
        <a:p>
          <a:r>
            <a:rPr lang="he-IL"/>
            <a:t>אמון ושביעות רצון</a:t>
          </a:r>
          <a:endParaRPr lang="en-US"/>
        </a:p>
      </dgm:t>
    </dgm:pt>
    <dgm:pt modelId="{C4828DDE-078D-436F-8170-1D7A13209E84}" type="parTrans" cxnId="{24430FC7-988C-48CA-90B1-7DFC2A602617}">
      <dgm:prSet/>
      <dgm:spPr/>
      <dgm:t>
        <a:bodyPr/>
        <a:lstStyle/>
        <a:p>
          <a:endParaRPr lang="en-US"/>
        </a:p>
      </dgm:t>
    </dgm:pt>
    <dgm:pt modelId="{15876B0F-43BC-421B-AD97-C299F3F82BC1}" type="sibTrans" cxnId="{24430FC7-988C-48CA-90B1-7DFC2A602617}">
      <dgm:prSet/>
      <dgm:spPr/>
      <dgm:t>
        <a:bodyPr/>
        <a:lstStyle/>
        <a:p>
          <a:endParaRPr lang="en-US"/>
        </a:p>
      </dgm:t>
    </dgm:pt>
    <dgm:pt modelId="{CA4EA2D7-32B8-4CCE-B335-CE01D63B3576}">
      <dgm:prSet/>
      <dgm:spPr/>
      <dgm:t>
        <a:bodyPr/>
        <a:lstStyle/>
        <a:p>
          <a:r>
            <a:rPr lang="he-IL"/>
            <a:t>עמדות פוליטיות</a:t>
          </a:r>
          <a:endParaRPr lang="en-US"/>
        </a:p>
      </dgm:t>
    </dgm:pt>
    <dgm:pt modelId="{600EABEB-772E-4961-A761-720563177A7E}" type="parTrans" cxnId="{063A2265-B584-4086-89C7-87015EA5E25A}">
      <dgm:prSet/>
      <dgm:spPr/>
      <dgm:t>
        <a:bodyPr/>
        <a:lstStyle/>
        <a:p>
          <a:endParaRPr lang="en-US"/>
        </a:p>
      </dgm:t>
    </dgm:pt>
    <dgm:pt modelId="{470FAB4D-5597-4287-AF49-5D37007792DA}" type="sibTrans" cxnId="{063A2265-B584-4086-89C7-87015EA5E25A}">
      <dgm:prSet/>
      <dgm:spPr/>
      <dgm:t>
        <a:bodyPr/>
        <a:lstStyle/>
        <a:p>
          <a:endParaRPr lang="en-US"/>
        </a:p>
      </dgm:t>
    </dgm:pt>
    <dgm:pt modelId="{4AC04CF1-0B17-4F10-A242-9F87DD218685}">
      <dgm:prSet/>
      <dgm:spPr/>
      <dgm:t>
        <a:bodyPr/>
        <a:lstStyle/>
        <a:p>
          <a:r>
            <a:rPr lang="he-IL"/>
            <a:t>השפעת המלחמה בעזה</a:t>
          </a:r>
          <a:endParaRPr lang="en-US"/>
        </a:p>
      </dgm:t>
    </dgm:pt>
    <dgm:pt modelId="{E54BCA37-85FE-4EEF-8740-955EFFC24848}" type="parTrans" cxnId="{2E4EACE8-6AD0-48DC-8F43-4A971678B87D}">
      <dgm:prSet/>
      <dgm:spPr/>
      <dgm:t>
        <a:bodyPr/>
        <a:lstStyle/>
        <a:p>
          <a:endParaRPr lang="en-US"/>
        </a:p>
      </dgm:t>
    </dgm:pt>
    <dgm:pt modelId="{4344EF8A-7BA9-47A1-99EE-EA516CBE52C7}" type="sibTrans" cxnId="{2E4EACE8-6AD0-48DC-8F43-4A971678B87D}">
      <dgm:prSet/>
      <dgm:spPr/>
      <dgm:t>
        <a:bodyPr/>
        <a:lstStyle/>
        <a:p>
          <a:endParaRPr lang="en-US"/>
        </a:p>
      </dgm:t>
    </dgm:pt>
    <dgm:pt modelId="{D202C9D9-E4F0-4A06-8E6E-6A2B13159E39}" type="pres">
      <dgm:prSet presAssocID="{5C2D71BD-AD91-4009-B8D8-FD780B463393}" presName="vert0" presStyleCnt="0">
        <dgm:presLayoutVars>
          <dgm:dir/>
          <dgm:animOne val="branch"/>
          <dgm:animLvl val="lvl"/>
        </dgm:presLayoutVars>
      </dgm:prSet>
      <dgm:spPr/>
    </dgm:pt>
    <dgm:pt modelId="{C5240FF3-690D-4432-9DD4-0AF12BB7E704}" type="pres">
      <dgm:prSet presAssocID="{E4A4B4AD-7FB8-4076-9C2E-94E5B2578943}" presName="thickLine" presStyleLbl="alignNode1" presStyleIdx="0" presStyleCnt="5"/>
      <dgm:spPr/>
    </dgm:pt>
    <dgm:pt modelId="{708DD4F5-F9FA-4E68-B301-90A96AADD30F}" type="pres">
      <dgm:prSet presAssocID="{E4A4B4AD-7FB8-4076-9C2E-94E5B2578943}" presName="horz1" presStyleCnt="0"/>
      <dgm:spPr/>
    </dgm:pt>
    <dgm:pt modelId="{D6694571-D95D-42BE-91EB-5FFE29A3298C}" type="pres">
      <dgm:prSet presAssocID="{E4A4B4AD-7FB8-4076-9C2E-94E5B2578943}" presName="tx1" presStyleLbl="revTx" presStyleIdx="0" presStyleCnt="5"/>
      <dgm:spPr/>
    </dgm:pt>
    <dgm:pt modelId="{CEA41329-E1C2-4E39-83B9-21BFD2D5A8D6}" type="pres">
      <dgm:prSet presAssocID="{E4A4B4AD-7FB8-4076-9C2E-94E5B2578943}" presName="vert1" presStyleCnt="0"/>
      <dgm:spPr/>
    </dgm:pt>
    <dgm:pt modelId="{F8EF7F70-3FDF-4E5D-9F04-035909B20A3C}" type="pres">
      <dgm:prSet presAssocID="{DDBAC8FE-404B-40BF-B35D-84092563D522}" presName="thickLine" presStyleLbl="alignNode1" presStyleIdx="1" presStyleCnt="5"/>
      <dgm:spPr/>
    </dgm:pt>
    <dgm:pt modelId="{1C833255-D152-4CA1-ABBE-F5DEE9EC839E}" type="pres">
      <dgm:prSet presAssocID="{DDBAC8FE-404B-40BF-B35D-84092563D522}" presName="horz1" presStyleCnt="0"/>
      <dgm:spPr/>
    </dgm:pt>
    <dgm:pt modelId="{AB367D22-B005-4CA1-9457-009A504C1F72}" type="pres">
      <dgm:prSet presAssocID="{DDBAC8FE-404B-40BF-B35D-84092563D522}" presName="tx1" presStyleLbl="revTx" presStyleIdx="1" presStyleCnt="5"/>
      <dgm:spPr/>
    </dgm:pt>
    <dgm:pt modelId="{0BD73E6D-687F-4258-B773-D23F3F19EC89}" type="pres">
      <dgm:prSet presAssocID="{DDBAC8FE-404B-40BF-B35D-84092563D522}" presName="vert1" presStyleCnt="0"/>
      <dgm:spPr/>
    </dgm:pt>
    <dgm:pt modelId="{08851C41-D5FB-4B76-9734-91B3AC1E4095}" type="pres">
      <dgm:prSet presAssocID="{78F14FAF-9A3D-4F19-A39A-3C31C161244B}" presName="thickLine" presStyleLbl="alignNode1" presStyleIdx="2" presStyleCnt="5"/>
      <dgm:spPr/>
    </dgm:pt>
    <dgm:pt modelId="{6F40EB59-92DC-4822-AD9E-1F9C4AC0094C}" type="pres">
      <dgm:prSet presAssocID="{78F14FAF-9A3D-4F19-A39A-3C31C161244B}" presName="horz1" presStyleCnt="0"/>
      <dgm:spPr/>
    </dgm:pt>
    <dgm:pt modelId="{411336FE-D74D-48D0-BDD9-6B7B3EEC2A4E}" type="pres">
      <dgm:prSet presAssocID="{78F14FAF-9A3D-4F19-A39A-3C31C161244B}" presName="tx1" presStyleLbl="revTx" presStyleIdx="2" presStyleCnt="5"/>
      <dgm:spPr/>
    </dgm:pt>
    <dgm:pt modelId="{5ECBEF93-EA79-4378-AE7C-CE1A3217903C}" type="pres">
      <dgm:prSet presAssocID="{78F14FAF-9A3D-4F19-A39A-3C31C161244B}" presName="vert1" presStyleCnt="0"/>
      <dgm:spPr/>
    </dgm:pt>
    <dgm:pt modelId="{8D5876A9-E906-40BF-909F-E725EF06AD08}" type="pres">
      <dgm:prSet presAssocID="{CA4EA2D7-32B8-4CCE-B335-CE01D63B3576}" presName="thickLine" presStyleLbl="alignNode1" presStyleIdx="3" presStyleCnt="5"/>
      <dgm:spPr/>
    </dgm:pt>
    <dgm:pt modelId="{002F6928-61B9-4631-A74D-04513C21719F}" type="pres">
      <dgm:prSet presAssocID="{CA4EA2D7-32B8-4CCE-B335-CE01D63B3576}" presName="horz1" presStyleCnt="0"/>
      <dgm:spPr/>
    </dgm:pt>
    <dgm:pt modelId="{0035EEFA-819F-444A-A183-8C213EA83F94}" type="pres">
      <dgm:prSet presAssocID="{CA4EA2D7-32B8-4CCE-B335-CE01D63B3576}" presName="tx1" presStyleLbl="revTx" presStyleIdx="3" presStyleCnt="5"/>
      <dgm:spPr/>
    </dgm:pt>
    <dgm:pt modelId="{80FE286D-7BF6-4321-8DFF-1C126F54C29A}" type="pres">
      <dgm:prSet presAssocID="{CA4EA2D7-32B8-4CCE-B335-CE01D63B3576}" presName="vert1" presStyleCnt="0"/>
      <dgm:spPr/>
    </dgm:pt>
    <dgm:pt modelId="{5F85F61C-CEE6-43F9-9EE7-147AF960655D}" type="pres">
      <dgm:prSet presAssocID="{4AC04CF1-0B17-4F10-A242-9F87DD218685}" presName="thickLine" presStyleLbl="alignNode1" presStyleIdx="4" presStyleCnt="5"/>
      <dgm:spPr/>
    </dgm:pt>
    <dgm:pt modelId="{02819BD7-ECBF-4C57-85D3-DADDBCC73EED}" type="pres">
      <dgm:prSet presAssocID="{4AC04CF1-0B17-4F10-A242-9F87DD218685}" presName="horz1" presStyleCnt="0"/>
      <dgm:spPr/>
    </dgm:pt>
    <dgm:pt modelId="{90F983A3-D375-4830-AB0E-31FD4A090D89}" type="pres">
      <dgm:prSet presAssocID="{4AC04CF1-0B17-4F10-A242-9F87DD218685}" presName="tx1" presStyleLbl="revTx" presStyleIdx="4" presStyleCnt="5"/>
      <dgm:spPr/>
    </dgm:pt>
    <dgm:pt modelId="{0209FDC3-305E-46E2-9686-F9C547B3A90C}" type="pres">
      <dgm:prSet presAssocID="{4AC04CF1-0B17-4F10-A242-9F87DD218685}" presName="vert1" presStyleCnt="0"/>
      <dgm:spPr/>
    </dgm:pt>
  </dgm:ptLst>
  <dgm:cxnLst>
    <dgm:cxn modelId="{4A4E6822-662D-4920-B682-E95F51E3CBE3}" type="presOf" srcId="{CA4EA2D7-32B8-4CCE-B335-CE01D63B3576}" destId="{0035EEFA-819F-444A-A183-8C213EA83F94}" srcOrd="0" destOrd="0" presId="urn:microsoft.com/office/officeart/2008/layout/LinedList"/>
    <dgm:cxn modelId="{67D73A2F-676D-43C4-893E-63959BA06F60}" type="presOf" srcId="{E4A4B4AD-7FB8-4076-9C2E-94E5B2578943}" destId="{D6694571-D95D-42BE-91EB-5FFE29A3298C}" srcOrd="0" destOrd="0" presId="urn:microsoft.com/office/officeart/2008/layout/LinedList"/>
    <dgm:cxn modelId="{D6248C33-BD7E-4799-8460-86FEAA6B0D48}" type="presOf" srcId="{5C2D71BD-AD91-4009-B8D8-FD780B463393}" destId="{D202C9D9-E4F0-4A06-8E6E-6A2B13159E39}" srcOrd="0" destOrd="0" presId="urn:microsoft.com/office/officeart/2008/layout/LinedList"/>
    <dgm:cxn modelId="{79453844-0FE5-4943-8158-CDBB5E6CB25B}" type="presOf" srcId="{DDBAC8FE-404B-40BF-B35D-84092563D522}" destId="{AB367D22-B005-4CA1-9457-009A504C1F72}" srcOrd="0" destOrd="0" presId="urn:microsoft.com/office/officeart/2008/layout/LinedList"/>
    <dgm:cxn modelId="{063A2265-B584-4086-89C7-87015EA5E25A}" srcId="{5C2D71BD-AD91-4009-B8D8-FD780B463393}" destId="{CA4EA2D7-32B8-4CCE-B335-CE01D63B3576}" srcOrd="3" destOrd="0" parTransId="{600EABEB-772E-4961-A761-720563177A7E}" sibTransId="{470FAB4D-5597-4287-AF49-5D37007792DA}"/>
    <dgm:cxn modelId="{24430FC7-988C-48CA-90B1-7DFC2A602617}" srcId="{5C2D71BD-AD91-4009-B8D8-FD780B463393}" destId="{78F14FAF-9A3D-4F19-A39A-3C31C161244B}" srcOrd="2" destOrd="0" parTransId="{C4828DDE-078D-436F-8170-1D7A13209E84}" sibTransId="{15876B0F-43BC-421B-AD97-C299F3F82BC1}"/>
    <dgm:cxn modelId="{3BCF17E5-7D33-4A28-BFBB-9C9B9C8B87F5}" srcId="{5C2D71BD-AD91-4009-B8D8-FD780B463393}" destId="{E4A4B4AD-7FB8-4076-9C2E-94E5B2578943}" srcOrd="0" destOrd="0" parTransId="{DFAB21C1-E6B6-42FB-86A2-1FE511DBFB62}" sibTransId="{AA358B74-3FE7-4F8A-BBAB-0BC24EB56E53}"/>
    <dgm:cxn modelId="{2E4EACE8-6AD0-48DC-8F43-4A971678B87D}" srcId="{5C2D71BD-AD91-4009-B8D8-FD780B463393}" destId="{4AC04CF1-0B17-4F10-A242-9F87DD218685}" srcOrd="4" destOrd="0" parTransId="{E54BCA37-85FE-4EEF-8740-955EFFC24848}" sibTransId="{4344EF8A-7BA9-47A1-99EE-EA516CBE52C7}"/>
    <dgm:cxn modelId="{273ADFF9-2C99-4A88-8438-10F876A1068D}" type="presOf" srcId="{78F14FAF-9A3D-4F19-A39A-3C31C161244B}" destId="{411336FE-D74D-48D0-BDD9-6B7B3EEC2A4E}" srcOrd="0" destOrd="0" presId="urn:microsoft.com/office/officeart/2008/layout/LinedList"/>
    <dgm:cxn modelId="{DA5CE1FA-F847-4E6B-8930-3F6BB1E9F665}" srcId="{5C2D71BD-AD91-4009-B8D8-FD780B463393}" destId="{DDBAC8FE-404B-40BF-B35D-84092563D522}" srcOrd="1" destOrd="0" parTransId="{FE282C78-47F6-4242-84C5-9541B016685E}" sibTransId="{737762A2-F5A6-4FD3-855E-CC65688E6183}"/>
    <dgm:cxn modelId="{8DAC02FF-9C73-4A05-BCD2-8E0F58432BFB}" type="presOf" srcId="{4AC04CF1-0B17-4F10-A242-9F87DD218685}" destId="{90F983A3-D375-4830-AB0E-31FD4A090D89}" srcOrd="0" destOrd="0" presId="urn:microsoft.com/office/officeart/2008/layout/LinedList"/>
    <dgm:cxn modelId="{E415E47A-952A-4837-A8A5-0334D2761A53}" type="presParOf" srcId="{D202C9D9-E4F0-4A06-8E6E-6A2B13159E39}" destId="{C5240FF3-690D-4432-9DD4-0AF12BB7E704}" srcOrd="0" destOrd="0" presId="urn:microsoft.com/office/officeart/2008/layout/LinedList"/>
    <dgm:cxn modelId="{09CF6E75-6442-400C-A0BD-5594BBC0D1A2}" type="presParOf" srcId="{D202C9D9-E4F0-4A06-8E6E-6A2B13159E39}" destId="{708DD4F5-F9FA-4E68-B301-90A96AADD30F}" srcOrd="1" destOrd="0" presId="urn:microsoft.com/office/officeart/2008/layout/LinedList"/>
    <dgm:cxn modelId="{418E10E6-ABB7-4B4A-B604-ABA918F5D8B3}" type="presParOf" srcId="{708DD4F5-F9FA-4E68-B301-90A96AADD30F}" destId="{D6694571-D95D-42BE-91EB-5FFE29A3298C}" srcOrd="0" destOrd="0" presId="urn:microsoft.com/office/officeart/2008/layout/LinedList"/>
    <dgm:cxn modelId="{78FD73E5-C256-4EC9-A2E7-91F4569FA02D}" type="presParOf" srcId="{708DD4F5-F9FA-4E68-B301-90A96AADD30F}" destId="{CEA41329-E1C2-4E39-83B9-21BFD2D5A8D6}" srcOrd="1" destOrd="0" presId="urn:microsoft.com/office/officeart/2008/layout/LinedList"/>
    <dgm:cxn modelId="{39C0BA48-BE08-47E4-BB27-047EAC2395C5}" type="presParOf" srcId="{D202C9D9-E4F0-4A06-8E6E-6A2B13159E39}" destId="{F8EF7F70-3FDF-4E5D-9F04-035909B20A3C}" srcOrd="2" destOrd="0" presId="urn:microsoft.com/office/officeart/2008/layout/LinedList"/>
    <dgm:cxn modelId="{821E436A-A6F7-4196-89E3-61A0208B3D5D}" type="presParOf" srcId="{D202C9D9-E4F0-4A06-8E6E-6A2B13159E39}" destId="{1C833255-D152-4CA1-ABBE-F5DEE9EC839E}" srcOrd="3" destOrd="0" presId="urn:microsoft.com/office/officeart/2008/layout/LinedList"/>
    <dgm:cxn modelId="{2A0ED990-8D41-4A3F-BC14-69AF461B3C52}" type="presParOf" srcId="{1C833255-D152-4CA1-ABBE-F5DEE9EC839E}" destId="{AB367D22-B005-4CA1-9457-009A504C1F72}" srcOrd="0" destOrd="0" presId="urn:microsoft.com/office/officeart/2008/layout/LinedList"/>
    <dgm:cxn modelId="{494B6FFC-220E-4BD3-B07D-F85B3F62CB7B}" type="presParOf" srcId="{1C833255-D152-4CA1-ABBE-F5DEE9EC839E}" destId="{0BD73E6D-687F-4258-B773-D23F3F19EC89}" srcOrd="1" destOrd="0" presId="urn:microsoft.com/office/officeart/2008/layout/LinedList"/>
    <dgm:cxn modelId="{8105875B-FB38-46C4-9CB1-2C2CD7C3DB02}" type="presParOf" srcId="{D202C9D9-E4F0-4A06-8E6E-6A2B13159E39}" destId="{08851C41-D5FB-4B76-9734-91B3AC1E4095}" srcOrd="4" destOrd="0" presId="urn:microsoft.com/office/officeart/2008/layout/LinedList"/>
    <dgm:cxn modelId="{BE4230A0-5B78-47BA-9742-FB4F14A32978}" type="presParOf" srcId="{D202C9D9-E4F0-4A06-8E6E-6A2B13159E39}" destId="{6F40EB59-92DC-4822-AD9E-1F9C4AC0094C}" srcOrd="5" destOrd="0" presId="urn:microsoft.com/office/officeart/2008/layout/LinedList"/>
    <dgm:cxn modelId="{7E3BDDF7-03B7-4061-8E22-50EFA0C4AECC}" type="presParOf" srcId="{6F40EB59-92DC-4822-AD9E-1F9C4AC0094C}" destId="{411336FE-D74D-48D0-BDD9-6B7B3EEC2A4E}" srcOrd="0" destOrd="0" presId="urn:microsoft.com/office/officeart/2008/layout/LinedList"/>
    <dgm:cxn modelId="{3BAE8A0A-04B9-483E-8260-A7CE5CB3CE3B}" type="presParOf" srcId="{6F40EB59-92DC-4822-AD9E-1F9C4AC0094C}" destId="{5ECBEF93-EA79-4378-AE7C-CE1A3217903C}" srcOrd="1" destOrd="0" presId="urn:microsoft.com/office/officeart/2008/layout/LinedList"/>
    <dgm:cxn modelId="{29751092-648B-4D3C-BD45-6A1612E78731}" type="presParOf" srcId="{D202C9D9-E4F0-4A06-8E6E-6A2B13159E39}" destId="{8D5876A9-E906-40BF-909F-E725EF06AD08}" srcOrd="6" destOrd="0" presId="urn:microsoft.com/office/officeart/2008/layout/LinedList"/>
    <dgm:cxn modelId="{A0B1B33B-E111-4566-869B-F02F5C18205D}" type="presParOf" srcId="{D202C9D9-E4F0-4A06-8E6E-6A2B13159E39}" destId="{002F6928-61B9-4631-A74D-04513C21719F}" srcOrd="7" destOrd="0" presId="urn:microsoft.com/office/officeart/2008/layout/LinedList"/>
    <dgm:cxn modelId="{9BEA245E-732D-465E-81CC-C819A7FF954B}" type="presParOf" srcId="{002F6928-61B9-4631-A74D-04513C21719F}" destId="{0035EEFA-819F-444A-A183-8C213EA83F94}" srcOrd="0" destOrd="0" presId="urn:microsoft.com/office/officeart/2008/layout/LinedList"/>
    <dgm:cxn modelId="{7B305DF0-27DF-4FCE-8785-FAD547F8F7BB}" type="presParOf" srcId="{002F6928-61B9-4631-A74D-04513C21719F}" destId="{80FE286D-7BF6-4321-8DFF-1C126F54C29A}" srcOrd="1" destOrd="0" presId="urn:microsoft.com/office/officeart/2008/layout/LinedList"/>
    <dgm:cxn modelId="{5EA2C713-4659-46E9-9DD6-354C43165DF1}" type="presParOf" srcId="{D202C9D9-E4F0-4A06-8E6E-6A2B13159E39}" destId="{5F85F61C-CEE6-43F9-9EE7-147AF960655D}" srcOrd="8" destOrd="0" presId="urn:microsoft.com/office/officeart/2008/layout/LinedList"/>
    <dgm:cxn modelId="{B7D8FF4B-A6B2-4493-AEC5-BDF25FAF1903}" type="presParOf" srcId="{D202C9D9-E4F0-4A06-8E6E-6A2B13159E39}" destId="{02819BD7-ECBF-4C57-85D3-DADDBCC73EED}" srcOrd="9" destOrd="0" presId="urn:microsoft.com/office/officeart/2008/layout/LinedList"/>
    <dgm:cxn modelId="{90D32BB4-8BB8-45DF-8FFE-4E3D01030E7A}" type="presParOf" srcId="{02819BD7-ECBF-4C57-85D3-DADDBCC73EED}" destId="{90F983A3-D375-4830-AB0E-31FD4A090D89}" srcOrd="0" destOrd="0" presId="urn:microsoft.com/office/officeart/2008/layout/LinedList"/>
    <dgm:cxn modelId="{E8622439-D777-43DE-B290-28638406937F}" type="presParOf" srcId="{02819BD7-ECBF-4C57-85D3-DADDBCC73EED}" destId="{0209FDC3-305E-46E2-9686-F9C547B3A90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40FF3-690D-4432-9DD4-0AF12BB7E704}">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6694571-D95D-42BE-91EB-5FFE29A3298C}">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he-IL" sz="4900" kern="1200" dirty="0"/>
            <a:t>שותפות בחברה הישראלית</a:t>
          </a:r>
          <a:endParaRPr lang="en-US" sz="4900" kern="1200" dirty="0"/>
        </a:p>
      </dsp:txBody>
      <dsp:txXfrm>
        <a:off x="0" y="675"/>
        <a:ext cx="6900512" cy="1106957"/>
      </dsp:txXfrm>
    </dsp:sp>
    <dsp:sp modelId="{F8EF7F70-3FDF-4E5D-9F04-035909B20A3C}">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367D22-B005-4CA1-9457-009A504C1F72}">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he-IL" sz="4900" kern="1200"/>
            <a:t>תפיסות דמוקרטיות</a:t>
          </a:r>
          <a:endParaRPr lang="en-US" sz="4900" kern="1200"/>
        </a:p>
      </dsp:txBody>
      <dsp:txXfrm>
        <a:off x="0" y="1107633"/>
        <a:ext cx="6900512" cy="1106957"/>
      </dsp:txXfrm>
    </dsp:sp>
    <dsp:sp modelId="{08851C41-D5FB-4B76-9734-91B3AC1E4095}">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1336FE-D74D-48D0-BDD9-6B7B3EEC2A4E}">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he-IL" sz="4900" kern="1200"/>
            <a:t>אמון ושביעות רצון</a:t>
          </a:r>
          <a:endParaRPr lang="en-US" sz="4900" kern="1200"/>
        </a:p>
      </dsp:txBody>
      <dsp:txXfrm>
        <a:off x="0" y="2214591"/>
        <a:ext cx="6900512" cy="1106957"/>
      </dsp:txXfrm>
    </dsp:sp>
    <dsp:sp modelId="{8D5876A9-E906-40BF-909F-E725EF06AD08}">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35EEFA-819F-444A-A183-8C213EA83F94}">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he-IL" sz="4900" kern="1200"/>
            <a:t>עמדות פוליטיות</a:t>
          </a:r>
          <a:endParaRPr lang="en-US" sz="4900" kern="1200"/>
        </a:p>
      </dsp:txBody>
      <dsp:txXfrm>
        <a:off x="0" y="3321549"/>
        <a:ext cx="6900512" cy="1106957"/>
      </dsp:txXfrm>
    </dsp:sp>
    <dsp:sp modelId="{5F85F61C-CEE6-43F9-9EE7-147AF960655D}">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F983A3-D375-4830-AB0E-31FD4A090D89}">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690" tIns="186690" rIns="186690" bIns="186690" numCol="1" spcCol="1270" anchor="t" anchorCtr="0">
          <a:noAutofit/>
        </a:bodyPr>
        <a:lstStyle/>
        <a:p>
          <a:pPr marL="0" lvl="0" indent="0" algn="l" defTabSz="2178050">
            <a:lnSpc>
              <a:spcPct val="90000"/>
            </a:lnSpc>
            <a:spcBef>
              <a:spcPct val="0"/>
            </a:spcBef>
            <a:spcAft>
              <a:spcPct val="35000"/>
            </a:spcAft>
            <a:buNone/>
          </a:pPr>
          <a:r>
            <a:rPr lang="he-IL" sz="4900" kern="1200"/>
            <a:t>השפעת המלחמה בעזה</a:t>
          </a:r>
          <a:endParaRPr lang="en-US" sz="4900" kern="1200"/>
        </a:p>
      </dsp:txBody>
      <dsp:txXfrm>
        <a:off x="0" y="4428507"/>
        <a:ext cx="6900512" cy="110695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D94B3CAD-B0C4-461C-B494-00A4097021B1}" type="datetimeFigureOut">
              <a:rPr lang="he-IL" smtClean="0"/>
              <a:t>כ"ז/סיון/תשפ"ד</a:t>
            </a:fld>
            <a:endParaRPr lang="he-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DF4DA392-2A0C-4481-A6FE-F13887F36ACA}" type="slidenum">
              <a:rPr lang="he-IL" smtClean="0"/>
              <a:t>‹#›</a:t>
            </a:fld>
            <a:endParaRPr lang="he-IL"/>
          </a:p>
        </p:txBody>
      </p:sp>
    </p:spTree>
    <p:extLst>
      <p:ext uri="{BB962C8B-B14F-4D97-AF65-F5344CB8AC3E}">
        <p14:creationId xmlns:p14="http://schemas.microsoft.com/office/powerpoint/2010/main" val="2471031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5"/>
          </p:nvPr>
        </p:nvSpPr>
        <p:spPr/>
        <p:txBody>
          <a:bodyPr/>
          <a:lstStyle/>
          <a:p>
            <a:fld id="{DF4DA392-2A0C-4481-A6FE-F13887F36ACA}" type="slidenum">
              <a:rPr lang="he-IL" smtClean="0"/>
              <a:t>5</a:t>
            </a:fld>
            <a:endParaRPr lang="he-IL"/>
          </a:p>
        </p:txBody>
      </p:sp>
    </p:spTree>
    <p:extLst>
      <p:ext uri="{BB962C8B-B14F-4D97-AF65-F5344CB8AC3E}">
        <p14:creationId xmlns:p14="http://schemas.microsoft.com/office/powerpoint/2010/main" val="1990405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87 % תמיכה</a:t>
            </a:r>
          </a:p>
        </p:txBody>
      </p:sp>
      <p:sp>
        <p:nvSpPr>
          <p:cNvPr id="4" name="Slide Number Placeholder 3"/>
          <p:cNvSpPr>
            <a:spLocks noGrp="1"/>
          </p:cNvSpPr>
          <p:nvPr>
            <p:ph type="sldNum" sz="quarter" idx="5"/>
          </p:nvPr>
        </p:nvSpPr>
        <p:spPr/>
        <p:txBody>
          <a:bodyPr/>
          <a:lstStyle/>
          <a:p>
            <a:fld id="{DF4DA392-2A0C-4481-A6FE-F13887F36ACA}" type="slidenum">
              <a:rPr lang="he-IL" smtClean="0"/>
              <a:t>16</a:t>
            </a:fld>
            <a:endParaRPr lang="he-IL"/>
          </a:p>
        </p:txBody>
      </p:sp>
    </p:spTree>
    <p:extLst>
      <p:ext uri="{BB962C8B-B14F-4D97-AF65-F5344CB8AC3E}">
        <p14:creationId xmlns:p14="http://schemas.microsoft.com/office/powerpoint/2010/main" val="216151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sz="1200" kern="0" dirty="0">
                <a:effectLst/>
                <a:ea typeface="Times New Roman" panose="02020603050405020304" pitchFamily="18" charset="0"/>
                <a:cs typeface="Arial" panose="020B0604020202020204" pitchFamily="34" charset="0"/>
              </a:rPr>
              <a:t>במיוחד בנוגע למתן זכויות ותמיכה ביהודיות של ישראל על חשבון </a:t>
            </a:r>
            <a:r>
              <a:rPr lang="he-IL" sz="1200" kern="0" dirty="0" err="1">
                <a:effectLst/>
                <a:ea typeface="Times New Roman" panose="02020603050405020304" pitchFamily="18" charset="0"/>
                <a:cs typeface="Arial" panose="020B0604020202020204" pitchFamily="34" charset="0"/>
              </a:rPr>
              <a:t>אופיה</a:t>
            </a:r>
            <a:r>
              <a:rPr lang="he-IL" sz="1200" kern="0" dirty="0">
                <a:effectLst/>
                <a:ea typeface="Times New Roman" panose="02020603050405020304" pitchFamily="18" charset="0"/>
                <a:cs typeface="Arial" panose="020B0604020202020204" pitchFamily="34" charset="0"/>
              </a:rPr>
              <a:t> הדמוקרטי. כן מצאנו עלייה בהתנגדות להסכם עם הפלסטינים. </a:t>
            </a:r>
            <a:r>
              <a:rPr lang="he-IL" sz="1200" kern="0" dirty="0">
                <a:effectLst/>
                <a:ea typeface="Calibri" panose="020F0502020204030204" pitchFamily="34" charset="0"/>
                <a:cs typeface="Arial" panose="020B0604020202020204" pitchFamily="34" charset="0"/>
              </a:rPr>
              <a:t>כך, למשל, התמיכה במתן זכויות יתר ליהודים לעומת לא יהודים גדלה מ-60% בסקר הקודם ל-70% אחרי פרוץ המלחמה, וההתנגדות לפעולה למען הסכם שלום עם הפלסטינים גדלה מ-74% ל-81%. </a:t>
            </a:r>
            <a:endParaRPr lang="he-IL" dirty="0"/>
          </a:p>
        </p:txBody>
      </p:sp>
      <p:sp>
        <p:nvSpPr>
          <p:cNvPr id="4" name="Slide Number Placeholder 3"/>
          <p:cNvSpPr>
            <a:spLocks noGrp="1"/>
          </p:cNvSpPr>
          <p:nvPr>
            <p:ph type="sldNum" sz="quarter" idx="5"/>
          </p:nvPr>
        </p:nvSpPr>
        <p:spPr/>
        <p:txBody>
          <a:bodyPr/>
          <a:lstStyle/>
          <a:p>
            <a:fld id="{DF4DA392-2A0C-4481-A6FE-F13887F36ACA}" type="slidenum">
              <a:rPr lang="he-IL" smtClean="0"/>
              <a:t>17</a:t>
            </a:fld>
            <a:endParaRPr lang="he-IL"/>
          </a:p>
        </p:txBody>
      </p:sp>
    </p:spTree>
    <p:extLst>
      <p:ext uri="{BB962C8B-B14F-4D97-AF65-F5344CB8AC3E}">
        <p14:creationId xmlns:p14="http://schemas.microsoft.com/office/powerpoint/2010/main" val="1832476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60% מסכימים עם מתן זכויות יתר</a:t>
            </a:r>
          </a:p>
        </p:txBody>
      </p:sp>
      <p:sp>
        <p:nvSpPr>
          <p:cNvPr id="4" name="Slide Number Placeholder 3"/>
          <p:cNvSpPr>
            <a:spLocks noGrp="1"/>
          </p:cNvSpPr>
          <p:nvPr>
            <p:ph type="sldNum" sz="quarter" idx="5"/>
          </p:nvPr>
        </p:nvSpPr>
        <p:spPr/>
        <p:txBody>
          <a:bodyPr/>
          <a:lstStyle/>
          <a:p>
            <a:fld id="{DF4DA392-2A0C-4481-A6FE-F13887F36ACA}" type="slidenum">
              <a:rPr lang="he-IL" smtClean="0"/>
              <a:t>8</a:t>
            </a:fld>
            <a:endParaRPr lang="he-IL"/>
          </a:p>
        </p:txBody>
      </p:sp>
    </p:spTree>
    <p:extLst>
      <p:ext uri="{BB962C8B-B14F-4D97-AF65-F5344CB8AC3E}">
        <p14:creationId xmlns:p14="http://schemas.microsoft.com/office/powerpoint/2010/main" val="1166005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lnSpc>
                <a:spcPct val="150000"/>
              </a:lnSpc>
              <a:spcAft>
                <a:spcPts val="800"/>
              </a:spcAft>
            </a:pPr>
            <a:r>
              <a:rPr lang="he-IL" sz="1800" b="1" kern="100" dirty="0">
                <a:effectLst/>
                <a:latin typeface="Calibri" panose="020F0502020204030204" pitchFamily="34" charset="0"/>
                <a:ea typeface="Calibri" panose="020F0502020204030204" pitchFamily="34" charset="0"/>
                <a:cs typeface="David" panose="020E0502060401010101" pitchFamily="34" charset="-79"/>
              </a:rPr>
              <a:t>באיזו מידה לדעתך ישראל הינה מדינה דמוקרטית? (1= בכלל לא, 5=במידה רבה מאד)</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50000"/>
              </a:lnSpc>
              <a:spcAft>
                <a:spcPts val="800"/>
              </a:spcAft>
            </a:pPr>
            <a:r>
              <a:rPr lang="he-IL" sz="1800" b="1" kern="100" dirty="0">
                <a:effectLst/>
                <a:latin typeface="Calibri" panose="020F0502020204030204" pitchFamily="34" charset="0"/>
                <a:ea typeface="Calibri" panose="020F0502020204030204" pitchFamily="34" charset="0"/>
                <a:cs typeface="David" panose="020E0502060401010101" pitchFamily="34" charset="-79"/>
              </a:rPr>
              <a:t>באופן כללי, באיזו מידה את/ה מרוצה מהאופן בו מתפקדת הדמוקרטיה הישראלית? (1= בכלל לא, 5=במידה רבה מאד)</a:t>
            </a:r>
          </a:p>
          <a:p>
            <a:pPr algn="r" rtl="1">
              <a:lnSpc>
                <a:spcPct val="150000"/>
              </a:lnSpc>
              <a:spcAft>
                <a:spcPts val="800"/>
              </a:spcAft>
            </a:pPr>
            <a:endParaRPr lang="he-IL" sz="1800" b="1" kern="100" dirty="0">
              <a:effectLst/>
              <a:latin typeface="Calibri" panose="020F0502020204030204" pitchFamily="34" charset="0"/>
              <a:ea typeface="Calibri" panose="020F0502020204030204" pitchFamily="34" charset="0"/>
              <a:cs typeface="David" panose="020E0502060401010101" pitchFamily="34" charset="-79"/>
            </a:endParaRPr>
          </a:p>
          <a:p>
            <a:pPr algn="r" rtl="1">
              <a:lnSpc>
                <a:spcPct val="150000"/>
              </a:lnSpc>
              <a:spcAft>
                <a:spcPts val="800"/>
              </a:spcAft>
            </a:pPr>
            <a:r>
              <a:rPr lang="he-IL" sz="1800" b="1" kern="100" dirty="0">
                <a:effectLst/>
                <a:latin typeface="Calibri" panose="020F0502020204030204" pitchFamily="34" charset="0"/>
                <a:ea typeface="Calibri" panose="020F0502020204030204" pitchFamily="34" charset="0"/>
                <a:cs typeface="David" panose="020E0502060401010101" pitchFamily="34" charset="-79"/>
              </a:rPr>
              <a:t>בסדר אחר רואים שביעות רצון גדולה יותר של חרדים מהדמוקרטיה הישראלית בדומה לימנים ומעט יותר </a:t>
            </a:r>
            <a:r>
              <a:rPr lang="he-IL" sz="1800" b="1" kern="100" dirty="0" err="1">
                <a:effectLst/>
                <a:latin typeface="Calibri" panose="020F0502020204030204" pitchFamily="34" charset="0"/>
                <a:ea typeface="Calibri" panose="020F0502020204030204" pitchFamily="34" charset="0"/>
                <a:cs typeface="David" panose="020E0502060401010101" pitchFamily="34" charset="-79"/>
              </a:rPr>
              <a:t>מהאוכלוסיה</a:t>
            </a:r>
            <a:r>
              <a:rPr lang="he-IL" sz="1800" b="1" kern="100" dirty="0">
                <a:effectLst/>
                <a:latin typeface="Calibri" panose="020F0502020204030204" pitchFamily="34" charset="0"/>
                <a:ea typeface="Calibri" panose="020F0502020204030204" pitchFamily="34" charset="0"/>
                <a:cs typeface="David" panose="020E0502060401010101" pitchFamily="34" charset="-79"/>
              </a:rPr>
              <a:t> הלא חרדית. ממוצע 7.2 בסקלה בין 0 ל-10.</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
        <p:nvSpPr>
          <p:cNvPr id="4" name="Slide Number Placeholder 3"/>
          <p:cNvSpPr>
            <a:spLocks noGrp="1"/>
          </p:cNvSpPr>
          <p:nvPr>
            <p:ph type="sldNum" sz="quarter" idx="5"/>
          </p:nvPr>
        </p:nvSpPr>
        <p:spPr/>
        <p:txBody>
          <a:bodyPr/>
          <a:lstStyle/>
          <a:p>
            <a:fld id="{DF4DA392-2A0C-4481-A6FE-F13887F36ACA}" type="slidenum">
              <a:rPr lang="he-IL" smtClean="0"/>
              <a:t>9</a:t>
            </a:fld>
            <a:endParaRPr lang="he-IL"/>
          </a:p>
        </p:txBody>
      </p:sp>
    </p:spTree>
    <p:extLst>
      <p:ext uri="{BB962C8B-B14F-4D97-AF65-F5344CB8AC3E}">
        <p14:creationId xmlns:p14="http://schemas.microsoft.com/office/powerpoint/2010/main" val="1715376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he-IL" sz="1800" kern="100" dirty="0">
                <a:effectLst/>
                <a:latin typeface="Calibri" panose="020F0502020204030204" pitchFamily="34" charset="0"/>
                <a:ea typeface="Calibri" panose="020F0502020204030204" pitchFamily="34" charset="0"/>
                <a:cs typeface="Arial" panose="020B0604020202020204" pitchFamily="34" charset="0"/>
              </a:rPr>
              <a:t>עוד מצאנו כי החרדים בממוצע שבעי רצון מהממשלה במידה בינונית עם נטייה קלה לחוסר אמון (ציון אמון ממוצע 2.68 מתוך 5) (תרשים 9). בהשוואה לכלל האוכלוסייה, החרדים יותר שבעי רצון מהממשלה (אם כי מידת שביעות הרצון שלהם תואמת את מצביעי הימין שאינם חרדים).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r>
              <a:rPr lang="he-IL" dirty="0"/>
              <a:t>המדד חושב באמצעות אינדקס של מספר שאלות בדומה למדד החודשי של המכון לחירות ואחריות.</a:t>
            </a:r>
          </a:p>
          <a:p>
            <a:pPr algn="r" rtl="1"/>
            <a:endParaRPr lang="he-IL" dirty="0"/>
          </a:p>
          <a:p>
            <a:pPr algn="r" rtl="1"/>
            <a:r>
              <a:rPr lang="he-IL" sz="1800" dirty="0">
                <a:effectLst/>
                <a:ea typeface="Calibri" panose="020F0502020204030204" pitchFamily="34" charset="0"/>
                <a:cs typeface="David" panose="020E0502060401010101" pitchFamily="34" charset="-79"/>
              </a:rPr>
              <a:t>מדובר באינדקס של 4 שאלות סקר: </a:t>
            </a:r>
            <a:r>
              <a:rPr lang="he-IL" sz="1800" b="1" dirty="0">
                <a:effectLst/>
                <a:ea typeface="Calibri" panose="020F0502020204030204" pitchFamily="34" charset="0"/>
                <a:cs typeface="David" panose="020E0502060401010101" pitchFamily="34" charset="-79"/>
              </a:rPr>
              <a:t>באיזו מידה את/ה מרוצה מתפקוד הממשלה הנוכחית? (1= כלל לא, 5= במידה רבה מאד)</a:t>
            </a:r>
            <a:r>
              <a:rPr lang="en-US" sz="1800" b="1" dirty="0">
                <a:effectLst/>
                <a:latin typeface="David" panose="020E0502060401010101" pitchFamily="34" charset="-79"/>
                <a:ea typeface="Calibri" panose="020F0502020204030204" pitchFamily="34" charset="0"/>
              </a:rPr>
              <a:t>;</a:t>
            </a:r>
            <a:r>
              <a:rPr lang="he-IL" sz="1800" b="1" dirty="0">
                <a:effectLst/>
                <a:latin typeface="David" panose="020E0502060401010101" pitchFamily="34" charset="-79"/>
                <a:ea typeface="Calibri" panose="020F0502020204030204" pitchFamily="34" charset="0"/>
              </a:rPr>
              <a:t> באיזו מידה יש לך אמון בממשלה? (1=כלל לא, 5= במידה רבה מאד)</a:t>
            </a:r>
            <a:r>
              <a:rPr lang="en-US" sz="1800" b="1" dirty="0">
                <a:effectLst/>
                <a:latin typeface="David" panose="020E0502060401010101" pitchFamily="34" charset="-79"/>
                <a:ea typeface="Calibri" panose="020F0502020204030204" pitchFamily="34" charset="0"/>
              </a:rPr>
              <a:t>;</a:t>
            </a:r>
            <a:r>
              <a:rPr lang="he-IL" sz="1800" b="1" dirty="0">
                <a:effectLst/>
                <a:latin typeface="David" panose="020E0502060401010101" pitchFamily="34" charset="-79"/>
                <a:ea typeface="Calibri" panose="020F0502020204030204" pitchFamily="34" charset="0"/>
              </a:rPr>
              <a:t> באיזו מידה את/ה מסכים עם הטענה כי הממשלה הנוכחית קשובה לבעיות הציבור? (1= כלל לא, 5= במידה רבה מאד)</a:t>
            </a:r>
            <a:r>
              <a:rPr lang="en-US" sz="1800" b="1" dirty="0">
                <a:effectLst/>
                <a:latin typeface="David" panose="020E0502060401010101" pitchFamily="34" charset="-79"/>
                <a:ea typeface="Calibri" panose="020F0502020204030204" pitchFamily="34" charset="0"/>
              </a:rPr>
              <a:t>;</a:t>
            </a:r>
            <a:r>
              <a:rPr lang="he-IL" sz="1800" b="1" dirty="0">
                <a:effectLst/>
                <a:latin typeface="David" panose="020E0502060401010101" pitchFamily="34" charset="-79"/>
                <a:ea typeface="Calibri" panose="020F0502020204030204" pitchFamily="34" charset="0"/>
              </a:rPr>
              <a:t> איזה ציון היית נותן/ת לממשלה בטיפול בבעיה החשובה ביותר מ-1 (נמוך) עד 10 (גבוה). </a:t>
            </a:r>
          </a:p>
          <a:p>
            <a:pPr algn="r" rtl="1"/>
            <a:endParaRPr lang="he-IL" sz="1800" b="1" dirty="0">
              <a:effectLst/>
              <a:latin typeface="David" panose="020E0502060401010101" pitchFamily="34" charset="-79"/>
              <a:ea typeface="Calibri" panose="020F0502020204030204" pitchFamily="34" charset="0"/>
            </a:endParaRPr>
          </a:p>
          <a:p>
            <a:pPr algn="r" rtl="1"/>
            <a:r>
              <a:rPr lang="he-IL" sz="1800" b="1" dirty="0">
                <a:effectLst/>
                <a:latin typeface="David" panose="020E0502060401010101" pitchFamily="34" charset="-79"/>
                <a:ea typeface="Calibri" panose="020F0502020204030204" pitchFamily="34" charset="0"/>
              </a:rPr>
              <a:t>גברים מעט יותר שבעי רצון מנשים בממוצע ומבוגרים יותר מצעירים אין הבדל בין הזרמים.</a:t>
            </a:r>
          </a:p>
          <a:p>
            <a:pPr algn="r" rtl="1"/>
            <a:r>
              <a:rPr lang="he-IL" sz="1800" b="1" dirty="0">
                <a:effectLst/>
                <a:latin typeface="David" panose="020E0502060401010101" pitchFamily="34" charset="-79"/>
                <a:ea typeface="Calibri" panose="020F0502020204030204" pitchFamily="34" charset="0"/>
              </a:rPr>
              <a:t>בהשוואה לכלל </a:t>
            </a:r>
            <a:r>
              <a:rPr lang="he-IL" sz="1800" b="1" dirty="0" err="1">
                <a:effectLst/>
                <a:latin typeface="David" panose="020E0502060401010101" pitchFamily="34" charset="-79"/>
                <a:ea typeface="Calibri" panose="020F0502020204030204" pitchFamily="34" charset="0"/>
              </a:rPr>
              <a:t>האוכלוסיה</a:t>
            </a:r>
            <a:r>
              <a:rPr lang="he-IL" sz="1800" b="1" dirty="0">
                <a:effectLst/>
                <a:latin typeface="David" panose="020E0502060401010101" pitchFamily="34" charset="-79"/>
                <a:ea typeface="Calibri" panose="020F0502020204030204" pitchFamily="34" charset="0"/>
              </a:rPr>
              <a:t> מידות שביעות רצון גבוהות יותר בקרב החרדים מאשר בקרב הלא חרדים אך דומות לימנים.</a:t>
            </a:r>
            <a:endParaRPr lang="he-IL" dirty="0"/>
          </a:p>
        </p:txBody>
      </p:sp>
      <p:sp>
        <p:nvSpPr>
          <p:cNvPr id="4" name="Slide Number Placeholder 3"/>
          <p:cNvSpPr>
            <a:spLocks noGrp="1"/>
          </p:cNvSpPr>
          <p:nvPr>
            <p:ph type="sldNum" sz="quarter" idx="5"/>
          </p:nvPr>
        </p:nvSpPr>
        <p:spPr/>
        <p:txBody>
          <a:bodyPr/>
          <a:lstStyle/>
          <a:p>
            <a:fld id="{DF4DA392-2A0C-4481-A6FE-F13887F36ACA}" type="slidenum">
              <a:rPr lang="he-IL" smtClean="0"/>
              <a:t>10</a:t>
            </a:fld>
            <a:endParaRPr lang="he-IL"/>
          </a:p>
        </p:txBody>
      </p:sp>
    </p:spTree>
    <p:extLst>
      <p:ext uri="{BB962C8B-B14F-4D97-AF65-F5344CB8AC3E}">
        <p14:creationId xmlns:p14="http://schemas.microsoft.com/office/powerpoint/2010/main" val="2398468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20% מביעים אמון בכנסת</a:t>
            </a:r>
          </a:p>
          <a:p>
            <a:r>
              <a:rPr lang="he-IL" dirty="0"/>
              <a:t>33% חשים שיש מפלגה/פוליטיקאי שמייצגים אותם</a:t>
            </a:r>
          </a:p>
        </p:txBody>
      </p:sp>
      <p:sp>
        <p:nvSpPr>
          <p:cNvPr id="4" name="Slide Number Placeholder 3"/>
          <p:cNvSpPr>
            <a:spLocks noGrp="1"/>
          </p:cNvSpPr>
          <p:nvPr>
            <p:ph type="sldNum" sz="quarter" idx="5"/>
          </p:nvPr>
        </p:nvSpPr>
        <p:spPr/>
        <p:txBody>
          <a:bodyPr/>
          <a:lstStyle/>
          <a:p>
            <a:fld id="{DF4DA392-2A0C-4481-A6FE-F13887F36ACA}" type="slidenum">
              <a:rPr lang="he-IL" smtClean="0"/>
              <a:t>11</a:t>
            </a:fld>
            <a:endParaRPr lang="he-IL"/>
          </a:p>
        </p:txBody>
      </p:sp>
    </p:spTree>
    <p:extLst>
      <p:ext uri="{BB962C8B-B14F-4D97-AF65-F5344CB8AC3E}">
        <p14:creationId xmlns:p14="http://schemas.microsoft.com/office/powerpoint/2010/main" val="1831018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47% </a:t>
            </a:r>
            <a:r>
              <a:rPr lang="he-IL" dirty="0"/>
              <a:t>לא יודעים אם יש מפלגה או לא חושבים שיש מפלגה שתטפל בבעיה החשובה</a:t>
            </a:r>
          </a:p>
          <a:p>
            <a:r>
              <a:rPr lang="he-IL" dirty="0"/>
              <a:t>זה מצטרף למשבר האמון שדיברנו עליו בשקופית הקודמת.</a:t>
            </a:r>
          </a:p>
        </p:txBody>
      </p:sp>
      <p:sp>
        <p:nvSpPr>
          <p:cNvPr id="4" name="Slide Number Placeholder 3"/>
          <p:cNvSpPr>
            <a:spLocks noGrp="1"/>
          </p:cNvSpPr>
          <p:nvPr>
            <p:ph type="sldNum" sz="quarter" idx="5"/>
          </p:nvPr>
        </p:nvSpPr>
        <p:spPr/>
        <p:txBody>
          <a:bodyPr/>
          <a:lstStyle/>
          <a:p>
            <a:fld id="{DF4DA392-2A0C-4481-A6FE-F13887F36ACA}" type="slidenum">
              <a:rPr lang="he-IL" smtClean="0"/>
              <a:t>12</a:t>
            </a:fld>
            <a:endParaRPr lang="he-IL"/>
          </a:p>
        </p:txBody>
      </p:sp>
    </p:spTree>
    <p:extLst>
      <p:ext uri="{BB962C8B-B14F-4D97-AF65-F5344CB8AC3E}">
        <p14:creationId xmlns:p14="http://schemas.microsoft.com/office/powerpoint/2010/main" val="4185400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אמון בסקר חרדים רק 1%</a:t>
            </a:r>
          </a:p>
          <a:p>
            <a:endParaRPr lang="he-IL" dirty="0"/>
          </a:p>
          <a:p>
            <a:r>
              <a:rPr lang="he-IL" sz="1200" kern="100" dirty="0">
                <a:effectLst/>
                <a:latin typeface="Calibri" panose="020F0502020204030204" pitchFamily="34" charset="0"/>
                <a:ea typeface="Calibri" panose="020F0502020204030204" pitchFamily="34" charset="0"/>
                <a:cs typeface="Arial" panose="020B0604020202020204" pitchFamily="34" charset="0"/>
              </a:rPr>
              <a:t>גם כאשר משווים ספציפית למצביעי מפלגות הימין שאינם חרדים לחרדים יש פחות אמון מהם- 4% לעומת 15%.</a:t>
            </a:r>
            <a:endParaRPr lang="he-IL" dirty="0"/>
          </a:p>
        </p:txBody>
      </p:sp>
      <p:sp>
        <p:nvSpPr>
          <p:cNvPr id="4" name="Slide Number Placeholder 3"/>
          <p:cNvSpPr>
            <a:spLocks noGrp="1"/>
          </p:cNvSpPr>
          <p:nvPr>
            <p:ph type="sldNum" sz="quarter" idx="5"/>
          </p:nvPr>
        </p:nvSpPr>
        <p:spPr/>
        <p:txBody>
          <a:bodyPr/>
          <a:lstStyle/>
          <a:p>
            <a:fld id="{DF4DA392-2A0C-4481-A6FE-F13887F36ACA}" type="slidenum">
              <a:rPr lang="he-IL" smtClean="0"/>
              <a:t>13</a:t>
            </a:fld>
            <a:endParaRPr lang="he-IL"/>
          </a:p>
        </p:txBody>
      </p:sp>
    </p:spTree>
    <p:extLst>
      <p:ext uri="{BB962C8B-B14F-4D97-AF65-F5344CB8AC3E}">
        <p14:creationId xmlns:p14="http://schemas.microsoft.com/office/powerpoint/2010/main" val="2472874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he-IL" dirty="0"/>
              <a:t>נטייה משמעותית ימינה (ממוצע 2.3)</a:t>
            </a:r>
          </a:p>
          <a:p>
            <a:endParaRPr lang="he-IL" dirty="0"/>
          </a:p>
        </p:txBody>
      </p:sp>
      <p:sp>
        <p:nvSpPr>
          <p:cNvPr id="4" name="Slide Number Placeholder 3"/>
          <p:cNvSpPr>
            <a:spLocks noGrp="1"/>
          </p:cNvSpPr>
          <p:nvPr>
            <p:ph type="sldNum" sz="quarter" idx="5"/>
          </p:nvPr>
        </p:nvSpPr>
        <p:spPr/>
        <p:txBody>
          <a:bodyPr/>
          <a:lstStyle/>
          <a:p>
            <a:fld id="{DF4DA392-2A0C-4481-A6FE-F13887F36ACA}" type="slidenum">
              <a:rPr lang="he-IL" smtClean="0"/>
              <a:t>14</a:t>
            </a:fld>
            <a:endParaRPr lang="he-IL"/>
          </a:p>
        </p:txBody>
      </p:sp>
    </p:spTree>
    <p:extLst>
      <p:ext uri="{BB962C8B-B14F-4D97-AF65-F5344CB8AC3E}">
        <p14:creationId xmlns:p14="http://schemas.microsoft.com/office/powerpoint/2010/main" val="1033519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dirty="0"/>
              <a:t>74% מתנגדים להסכם עם פלסטינים</a:t>
            </a:r>
          </a:p>
        </p:txBody>
      </p:sp>
      <p:sp>
        <p:nvSpPr>
          <p:cNvPr id="4" name="Slide Number Placeholder 3"/>
          <p:cNvSpPr>
            <a:spLocks noGrp="1"/>
          </p:cNvSpPr>
          <p:nvPr>
            <p:ph type="sldNum" sz="quarter" idx="5"/>
          </p:nvPr>
        </p:nvSpPr>
        <p:spPr/>
        <p:txBody>
          <a:bodyPr/>
          <a:lstStyle/>
          <a:p>
            <a:fld id="{DF4DA392-2A0C-4481-A6FE-F13887F36ACA}" type="slidenum">
              <a:rPr lang="he-IL" smtClean="0"/>
              <a:t>15</a:t>
            </a:fld>
            <a:endParaRPr lang="he-IL"/>
          </a:p>
        </p:txBody>
      </p:sp>
    </p:spTree>
    <p:extLst>
      <p:ext uri="{BB962C8B-B14F-4D97-AF65-F5344CB8AC3E}">
        <p14:creationId xmlns:p14="http://schemas.microsoft.com/office/powerpoint/2010/main" val="2851043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FD3D273-41A1-4CCD-9586-CDFFC8BF55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Tree>
    <p:extLst>
      <p:ext uri="{BB962C8B-B14F-4D97-AF65-F5344CB8AC3E}">
        <p14:creationId xmlns:p14="http://schemas.microsoft.com/office/powerpoint/2010/main" val="749498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C86FC-0E37-4F27-961F-5F4F1F6EE145}"/>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5E3A4E7C-EB77-459E-83D9-A6431A3E0DE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D935AE29-2A8C-48B0-BE38-D1E4F62B737E}"/>
              </a:ext>
            </a:extLst>
          </p:cNvPr>
          <p:cNvSpPr>
            <a:spLocks noGrp="1"/>
          </p:cNvSpPr>
          <p:nvPr>
            <p:ph type="dt" sz="half" idx="10"/>
          </p:nvPr>
        </p:nvSpPr>
        <p:spPr/>
        <p:txBody>
          <a:bodyPr/>
          <a:lstStyle/>
          <a:p>
            <a:fld id="{36315545-15CA-499F-94A9-F5EF5E841E6B}" type="datetimeFigureOut">
              <a:rPr lang="en-IL" smtClean="0"/>
              <a:t>07/03/2024</a:t>
            </a:fld>
            <a:endParaRPr lang="en-IL"/>
          </a:p>
        </p:txBody>
      </p:sp>
      <p:sp>
        <p:nvSpPr>
          <p:cNvPr id="5" name="Footer Placeholder 4">
            <a:extLst>
              <a:ext uri="{FF2B5EF4-FFF2-40B4-BE49-F238E27FC236}">
                <a16:creationId xmlns:a16="http://schemas.microsoft.com/office/drawing/2014/main" id="{DF6BAFB2-7D47-4961-BC6F-E8140EAE1C44}"/>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3034EB12-A193-42F2-9A52-DECEF862D6A1}"/>
              </a:ext>
            </a:extLst>
          </p:cNvPr>
          <p:cNvSpPr>
            <a:spLocks noGrp="1"/>
          </p:cNvSpPr>
          <p:nvPr>
            <p:ph type="sldNum" sz="quarter" idx="12"/>
          </p:nvPr>
        </p:nvSpPr>
        <p:spPr/>
        <p:txBody>
          <a:bodyPr/>
          <a:lstStyle/>
          <a:p>
            <a:fld id="{2AFD3B00-9610-4DA3-B2DF-F8C76AE5280D}" type="slidenum">
              <a:rPr lang="en-IL" smtClean="0"/>
              <a:t>‹#›</a:t>
            </a:fld>
            <a:endParaRPr lang="en-IL"/>
          </a:p>
        </p:txBody>
      </p:sp>
    </p:spTree>
    <p:extLst>
      <p:ext uri="{BB962C8B-B14F-4D97-AF65-F5344CB8AC3E}">
        <p14:creationId xmlns:p14="http://schemas.microsoft.com/office/powerpoint/2010/main" val="3225501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6B5DF9-7393-4743-A9EB-B4BD5FEB04F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297AF037-6B0A-4511-A6FF-6A94FF8099A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76241426-2B6A-444D-96A9-21C34BFBE680}"/>
              </a:ext>
            </a:extLst>
          </p:cNvPr>
          <p:cNvSpPr>
            <a:spLocks noGrp="1"/>
          </p:cNvSpPr>
          <p:nvPr>
            <p:ph type="dt" sz="half" idx="10"/>
          </p:nvPr>
        </p:nvSpPr>
        <p:spPr/>
        <p:txBody>
          <a:bodyPr/>
          <a:lstStyle/>
          <a:p>
            <a:fld id="{36315545-15CA-499F-94A9-F5EF5E841E6B}" type="datetimeFigureOut">
              <a:rPr lang="en-IL" smtClean="0"/>
              <a:t>07/03/2024</a:t>
            </a:fld>
            <a:endParaRPr lang="en-IL"/>
          </a:p>
        </p:txBody>
      </p:sp>
      <p:sp>
        <p:nvSpPr>
          <p:cNvPr id="5" name="Footer Placeholder 4">
            <a:extLst>
              <a:ext uri="{FF2B5EF4-FFF2-40B4-BE49-F238E27FC236}">
                <a16:creationId xmlns:a16="http://schemas.microsoft.com/office/drawing/2014/main" id="{A0AB6C88-9A3D-4FAD-B73A-45122990F464}"/>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13A7DDA6-49A2-47A7-8EB1-1DA6268412C9}"/>
              </a:ext>
            </a:extLst>
          </p:cNvPr>
          <p:cNvSpPr>
            <a:spLocks noGrp="1"/>
          </p:cNvSpPr>
          <p:nvPr>
            <p:ph type="sldNum" sz="quarter" idx="12"/>
          </p:nvPr>
        </p:nvSpPr>
        <p:spPr/>
        <p:txBody>
          <a:bodyPr/>
          <a:lstStyle/>
          <a:p>
            <a:fld id="{2AFD3B00-9610-4DA3-B2DF-F8C76AE5280D}" type="slidenum">
              <a:rPr lang="en-IL" smtClean="0"/>
              <a:t>‹#›</a:t>
            </a:fld>
            <a:endParaRPr lang="en-IL" dirty="0"/>
          </a:p>
        </p:txBody>
      </p:sp>
    </p:spTree>
    <p:extLst>
      <p:ext uri="{BB962C8B-B14F-4D97-AF65-F5344CB8AC3E}">
        <p14:creationId xmlns:p14="http://schemas.microsoft.com/office/powerpoint/2010/main" val="288075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71672-7761-4308-B808-D96BDD602B0C}"/>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7275AB7E-F080-4491-AEEE-22FC6E11475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A7518D4-4C52-48B1-9043-08C8311988D2}"/>
              </a:ext>
            </a:extLst>
          </p:cNvPr>
          <p:cNvSpPr>
            <a:spLocks noGrp="1"/>
          </p:cNvSpPr>
          <p:nvPr>
            <p:ph type="dt" sz="half" idx="10"/>
          </p:nvPr>
        </p:nvSpPr>
        <p:spPr/>
        <p:txBody>
          <a:bodyPr/>
          <a:lstStyle/>
          <a:p>
            <a:fld id="{36315545-15CA-499F-94A9-F5EF5E841E6B}" type="datetimeFigureOut">
              <a:rPr lang="en-IL" smtClean="0"/>
              <a:t>07/03/2024</a:t>
            </a:fld>
            <a:endParaRPr lang="en-IL"/>
          </a:p>
        </p:txBody>
      </p:sp>
      <p:sp>
        <p:nvSpPr>
          <p:cNvPr id="5" name="Footer Placeholder 4">
            <a:extLst>
              <a:ext uri="{FF2B5EF4-FFF2-40B4-BE49-F238E27FC236}">
                <a16:creationId xmlns:a16="http://schemas.microsoft.com/office/drawing/2014/main" id="{2D4BDF43-F2F9-41E9-A9D0-6C58504185FE}"/>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E70556EB-2F98-4D7E-B1E6-1A2B710E6EA7}"/>
              </a:ext>
            </a:extLst>
          </p:cNvPr>
          <p:cNvSpPr>
            <a:spLocks noGrp="1"/>
          </p:cNvSpPr>
          <p:nvPr>
            <p:ph type="sldNum" sz="quarter" idx="12"/>
          </p:nvPr>
        </p:nvSpPr>
        <p:spPr/>
        <p:txBody>
          <a:bodyPr/>
          <a:lstStyle/>
          <a:p>
            <a:fld id="{2AFD3B00-9610-4DA3-B2DF-F8C76AE5280D}" type="slidenum">
              <a:rPr lang="en-IL" smtClean="0"/>
              <a:t>‹#›</a:t>
            </a:fld>
            <a:endParaRPr lang="en-IL" dirty="0"/>
          </a:p>
        </p:txBody>
      </p:sp>
    </p:spTree>
    <p:extLst>
      <p:ext uri="{BB962C8B-B14F-4D97-AF65-F5344CB8AC3E}">
        <p14:creationId xmlns:p14="http://schemas.microsoft.com/office/powerpoint/2010/main" val="3923655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0F6FB-0E77-4B3D-ACD2-6D8539DC37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7B7708DE-ECEF-4FEB-BE32-3265697AF2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2FCB8DD-6B5B-4137-966F-68DE1EA00F67}"/>
              </a:ext>
            </a:extLst>
          </p:cNvPr>
          <p:cNvSpPr>
            <a:spLocks noGrp="1"/>
          </p:cNvSpPr>
          <p:nvPr>
            <p:ph type="dt" sz="half" idx="10"/>
          </p:nvPr>
        </p:nvSpPr>
        <p:spPr/>
        <p:txBody>
          <a:bodyPr/>
          <a:lstStyle/>
          <a:p>
            <a:fld id="{36315545-15CA-499F-94A9-F5EF5E841E6B}" type="datetimeFigureOut">
              <a:rPr lang="en-IL" smtClean="0"/>
              <a:t>07/03/2024</a:t>
            </a:fld>
            <a:endParaRPr lang="en-IL"/>
          </a:p>
        </p:txBody>
      </p:sp>
      <p:sp>
        <p:nvSpPr>
          <p:cNvPr id="5" name="Footer Placeholder 4">
            <a:extLst>
              <a:ext uri="{FF2B5EF4-FFF2-40B4-BE49-F238E27FC236}">
                <a16:creationId xmlns:a16="http://schemas.microsoft.com/office/drawing/2014/main" id="{9D933A0F-E0E8-4675-9688-91003296665D}"/>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D46BF203-4569-4273-8666-EFD11717E172}"/>
              </a:ext>
            </a:extLst>
          </p:cNvPr>
          <p:cNvSpPr>
            <a:spLocks noGrp="1"/>
          </p:cNvSpPr>
          <p:nvPr>
            <p:ph type="sldNum" sz="quarter" idx="12"/>
          </p:nvPr>
        </p:nvSpPr>
        <p:spPr/>
        <p:txBody>
          <a:bodyPr/>
          <a:lstStyle/>
          <a:p>
            <a:fld id="{2AFD3B00-9610-4DA3-B2DF-F8C76AE5280D}" type="slidenum">
              <a:rPr lang="en-IL" smtClean="0"/>
              <a:t>‹#›</a:t>
            </a:fld>
            <a:endParaRPr lang="en-IL"/>
          </a:p>
        </p:txBody>
      </p:sp>
    </p:spTree>
    <p:extLst>
      <p:ext uri="{BB962C8B-B14F-4D97-AF65-F5344CB8AC3E}">
        <p14:creationId xmlns:p14="http://schemas.microsoft.com/office/powerpoint/2010/main" val="4201567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76BBE-A6DB-4F55-8D1F-0EA9B74D187F}"/>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B4FFBE74-1715-46CA-8CF6-476F3AD8FD3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4935E5A6-B115-4EE1-9269-3D35E42A325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B50EE924-8E92-43B1-960B-4E4DC3FF875A}"/>
              </a:ext>
            </a:extLst>
          </p:cNvPr>
          <p:cNvSpPr>
            <a:spLocks noGrp="1"/>
          </p:cNvSpPr>
          <p:nvPr>
            <p:ph type="dt" sz="half" idx="10"/>
          </p:nvPr>
        </p:nvSpPr>
        <p:spPr/>
        <p:txBody>
          <a:bodyPr/>
          <a:lstStyle/>
          <a:p>
            <a:fld id="{36315545-15CA-499F-94A9-F5EF5E841E6B}" type="datetimeFigureOut">
              <a:rPr lang="en-IL" smtClean="0"/>
              <a:t>07/03/2024</a:t>
            </a:fld>
            <a:endParaRPr lang="en-IL"/>
          </a:p>
        </p:txBody>
      </p:sp>
      <p:sp>
        <p:nvSpPr>
          <p:cNvPr id="6" name="Footer Placeholder 5">
            <a:extLst>
              <a:ext uri="{FF2B5EF4-FFF2-40B4-BE49-F238E27FC236}">
                <a16:creationId xmlns:a16="http://schemas.microsoft.com/office/drawing/2014/main" id="{495FD801-A1E4-41F0-8164-68D240220160}"/>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EF02F527-191C-4CD7-BC53-CCEEE2006962}"/>
              </a:ext>
            </a:extLst>
          </p:cNvPr>
          <p:cNvSpPr>
            <a:spLocks noGrp="1"/>
          </p:cNvSpPr>
          <p:nvPr>
            <p:ph type="sldNum" sz="quarter" idx="12"/>
          </p:nvPr>
        </p:nvSpPr>
        <p:spPr/>
        <p:txBody>
          <a:bodyPr/>
          <a:lstStyle/>
          <a:p>
            <a:fld id="{2AFD3B00-9610-4DA3-B2DF-F8C76AE5280D}" type="slidenum">
              <a:rPr lang="en-IL" smtClean="0"/>
              <a:t>‹#›</a:t>
            </a:fld>
            <a:endParaRPr lang="en-IL"/>
          </a:p>
        </p:txBody>
      </p:sp>
    </p:spTree>
    <p:extLst>
      <p:ext uri="{BB962C8B-B14F-4D97-AF65-F5344CB8AC3E}">
        <p14:creationId xmlns:p14="http://schemas.microsoft.com/office/powerpoint/2010/main" val="1156535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CD071-1EA4-4DFF-8675-AF06317C0092}"/>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B0C4396F-03A5-40BC-A5D3-F1C34F8023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C45C2BD-B1C6-41BA-9D5C-9A4FF6A4645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21CF093F-D38D-4269-885D-D36B44A0C9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4104BD-4F9E-4752-93CB-42CFA059D7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A3B3F03B-01BC-4DAE-9071-360A1CA37A87}"/>
              </a:ext>
            </a:extLst>
          </p:cNvPr>
          <p:cNvSpPr>
            <a:spLocks noGrp="1"/>
          </p:cNvSpPr>
          <p:nvPr>
            <p:ph type="dt" sz="half" idx="10"/>
          </p:nvPr>
        </p:nvSpPr>
        <p:spPr/>
        <p:txBody>
          <a:bodyPr/>
          <a:lstStyle/>
          <a:p>
            <a:fld id="{36315545-15CA-499F-94A9-F5EF5E841E6B}" type="datetimeFigureOut">
              <a:rPr lang="en-IL" smtClean="0"/>
              <a:t>07/03/2024</a:t>
            </a:fld>
            <a:endParaRPr lang="en-IL"/>
          </a:p>
        </p:txBody>
      </p:sp>
      <p:sp>
        <p:nvSpPr>
          <p:cNvPr id="8" name="Footer Placeholder 7">
            <a:extLst>
              <a:ext uri="{FF2B5EF4-FFF2-40B4-BE49-F238E27FC236}">
                <a16:creationId xmlns:a16="http://schemas.microsoft.com/office/drawing/2014/main" id="{C5BEA5DB-EB71-4323-9230-A4E8DE7BEBC0}"/>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35C1B0B5-C573-47D0-9883-1304E5BCB689}"/>
              </a:ext>
            </a:extLst>
          </p:cNvPr>
          <p:cNvSpPr>
            <a:spLocks noGrp="1"/>
          </p:cNvSpPr>
          <p:nvPr>
            <p:ph type="sldNum" sz="quarter" idx="12"/>
          </p:nvPr>
        </p:nvSpPr>
        <p:spPr/>
        <p:txBody>
          <a:bodyPr/>
          <a:lstStyle/>
          <a:p>
            <a:fld id="{2AFD3B00-9610-4DA3-B2DF-F8C76AE5280D}" type="slidenum">
              <a:rPr lang="en-IL" smtClean="0"/>
              <a:t>‹#›</a:t>
            </a:fld>
            <a:endParaRPr lang="en-IL"/>
          </a:p>
        </p:txBody>
      </p:sp>
    </p:spTree>
    <p:extLst>
      <p:ext uri="{BB962C8B-B14F-4D97-AF65-F5344CB8AC3E}">
        <p14:creationId xmlns:p14="http://schemas.microsoft.com/office/powerpoint/2010/main" val="3554367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CE934-F1CC-496A-8ACB-51CC1140862C}"/>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4BA47959-B59F-4732-87F2-6B011EAD8EFD}"/>
              </a:ext>
            </a:extLst>
          </p:cNvPr>
          <p:cNvSpPr>
            <a:spLocks noGrp="1"/>
          </p:cNvSpPr>
          <p:nvPr>
            <p:ph type="dt" sz="half" idx="10"/>
          </p:nvPr>
        </p:nvSpPr>
        <p:spPr/>
        <p:txBody>
          <a:bodyPr/>
          <a:lstStyle/>
          <a:p>
            <a:fld id="{36315545-15CA-499F-94A9-F5EF5E841E6B}" type="datetimeFigureOut">
              <a:rPr lang="en-IL" smtClean="0"/>
              <a:t>07/03/2024</a:t>
            </a:fld>
            <a:endParaRPr lang="en-IL"/>
          </a:p>
        </p:txBody>
      </p:sp>
      <p:sp>
        <p:nvSpPr>
          <p:cNvPr id="4" name="Footer Placeholder 3">
            <a:extLst>
              <a:ext uri="{FF2B5EF4-FFF2-40B4-BE49-F238E27FC236}">
                <a16:creationId xmlns:a16="http://schemas.microsoft.com/office/drawing/2014/main" id="{75CF94DF-9037-4A0E-A8F5-76C976082BAD}"/>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98CBFC64-6603-46BF-9738-E922670C1F8E}"/>
              </a:ext>
            </a:extLst>
          </p:cNvPr>
          <p:cNvSpPr>
            <a:spLocks noGrp="1"/>
          </p:cNvSpPr>
          <p:nvPr>
            <p:ph type="sldNum" sz="quarter" idx="12"/>
          </p:nvPr>
        </p:nvSpPr>
        <p:spPr/>
        <p:txBody>
          <a:bodyPr/>
          <a:lstStyle/>
          <a:p>
            <a:fld id="{2AFD3B00-9610-4DA3-B2DF-F8C76AE5280D}" type="slidenum">
              <a:rPr lang="en-IL" smtClean="0"/>
              <a:t>‹#›</a:t>
            </a:fld>
            <a:endParaRPr lang="en-IL"/>
          </a:p>
        </p:txBody>
      </p:sp>
    </p:spTree>
    <p:extLst>
      <p:ext uri="{BB962C8B-B14F-4D97-AF65-F5344CB8AC3E}">
        <p14:creationId xmlns:p14="http://schemas.microsoft.com/office/powerpoint/2010/main" val="1158071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6793A5-A6AF-440B-94BF-5469DE0E882D}"/>
              </a:ext>
            </a:extLst>
          </p:cNvPr>
          <p:cNvSpPr>
            <a:spLocks noGrp="1"/>
          </p:cNvSpPr>
          <p:nvPr>
            <p:ph type="dt" sz="half" idx="10"/>
          </p:nvPr>
        </p:nvSpPr>
        <p:spPr/>
        <p:txBody>
          <a:bodyPr/>
          <a:lstStyle/>
          <a:p>
            <a:fld id="{36315545-15CA-499F-94A9-F5EF5E841E6B}" type="datetimeFigureOut">
              <a:rPr lang="en-IL" smtClean="0"/>
              <a:t>07/03/2024</a:t>
            </a:fld>
            <a:endParaRPr lang="en-IL"/>
          </a:p>
        </p:txBody>
      </p:sp>
      <p:sp>
        <p:nvSpPr>
          <p:cNvPr id="3" name="Footer Placeholder 2">
            <a:extLst>
              <a:ext uri="{FF2B5EF4-FFF2-40B4-BE49-F238E27FC236}">
                <a16:creationId xmlns:a16="http://schemas.microsoft.com/office/drawing/2014/main" id="{620D7DC8-C8AF-423A-97E4-79581C1EB6C1}"/>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D2C52B14-FE24-4FD9-8677-04E3357E9F33}"/>
              </a:ext>
            </a:extLst>
          </p:cNvPr>
          <p:cNvSpPr>
            <a:spLocks noGrp="1"/>
          </p:cNvSpPr>
          <p:nvPr>
            <p:ph type="sldNum" sz="quarter" idx="12"/>
          </p:nvPr>
        </p:nvSpPr>
        <p:spPr/>
        <p:txBody>
          <a:bodyPr/>
          <a:lstStyle/>
          <a:p>
            <a:fld id="{2AFD3B00-9610-4DA3-B2DF-F8C76AE5280D}" type="slidenum">
              <a:rPr lang="en-IL" smtClean="0"/>
              <a:t>‹#›</a:t>
            </a:fld>
            <a:endParaRPr lang="en-IL"/>
          </a:p>
        </p:txBody>
      </p:sp>
    </p:spTree>
    <p:extLst>
      <p:ext uri="{BB962C8B-B14F-4D97-AF65-F5344CB8AC3E}">
        <p14:creationId xmlns:p14="http://schemas.microsoft.com/office/powerpoint/2010/main" val="28459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7ADCD-5EAC-4CDC-A326-0CE94B8E03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038F3ED6-F621-4FAC-82A2-BD5C07D2AD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0EEC44E3-67DB-4F04-B5DF-C42044A55D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B731B38-A537-4B3A-9FDD-4703CE8B6386}"/>
              </a:ext>
            </a:extLst>
          </p:cNvPr>
          <p:cNvSpPr>
            <a:spLocks noGrp="1"/>
          </p:cNvSpPr>
          <p:nvPr>
            <p:ph type="dt" sz="half" idx="10"/>
          </p:nvPr>
        </p:nvSpPr>
        <p:spPr/>
        <p:txBody>
          <a:bodyPr/>
          <a:lstStyle/>
          <a:p>
            <a:fld id="{36315545-15CA-499F-94A9-F5EF5E841E6B}" type="datetimeFigureOut">
              <a:rPr lang="en-IL" smtClean="0"/>
              <a:t>07/03/2024</a:t>
            </a:fld>
            <a:endParaRPr lang="en-IL"/>
          </a:p>
        </p:txBody>
      </p:sp>
      <p:sp>
        <p:nvSpPr>
          <p:cNvPr id="6" name="Footer Placeholder 5">
            <a:extLst>
              <a:ext uri="{FF2B5EF4-FFF2-40B4-BE49-F238E27FC236}">
                <a16:creationId xmlns:a16="http://schemas.microsoft.com/office/drawing/2014/main" id="{653DE7DF-8AF7-465B-830C-262AB20B38B3}"/>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239ADA30-DBCE-4BEF-B780-BF90EE16D4C8}"/>
              </a:ext>
            </a:extLst>
          </p:cNvPr>
          <p:cNvSpPr>
            <a:spLocks noGrp="1"/>
          </p:cNvSpPr>
          <p:nvPr>
            <p:ph type="sldNum" sz="quarter" idx="12"/>
          </p:nvPr>
        </p:nvSpPr>
        <p:spPr/>
        <p:txBody>
          <a:bodyPr/>
          <a:lstStyle/>
          <a:p>
            <a:fld id="{2AFD3B00-9610-4DA3-B2DF-F8C76AE5280D}" type="slidenum">
              <a:rPr lang="en-IL" smtClean="0"/>
              <a:t>‹#›</a:t>
            </a:fld>
            <a:endParaRPr lang="en-IL"/>
          </a:p>
        </p:txBody>
      </p:sp>
    </p:spTree>
    <p:extLst>
      <p:ext uri="{BB962C8B-B14F-4D97-AF65-F5344CB8AC3E}">
        <p14:creationId xmlns:p14="http://schemas.microsoft.com/office/powerpoint/2010/main" val="3073863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AFD39-5460-40C5-9969-18AB4A4900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BC7DC6B6-2E2F-486A-9A99-205D904040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685611B1-3506-4654-B502-0F281292FC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28704B-B341-4AD9-BE62-84E447BD58FF}"/>
              </a:ext>
            </a:extLst>
          </p:cNvPr>
          <p:cNvSpPr>
            <a:spLocks noGrp="1"/>
          </p:cNvSpPr>
          <p:nvPr>
            <p:ph type="dt" sz="half" idx="10"/>
          </p:nvPr>
        </p:nvSpPr>
        <p:spPr/>
        <p:txBody>
          <a:bodyPr/>
          <a:lstStyle/>
          <a:p>
            <a:fld id="{36315545-15CA-499F-94A9-F5EF5E841E6B}" type="datetimeFigureOut">
              <a:rPr lang="en-IL" smtClean="0"/>
              <a:t>07/03/2024</a:t>
            </a:fld>
            <a:endParaRPr lang="en-IL"/>
          </a:p>
        </p:txBody>
      </p:sp>
      <p:sp>
        <p:nvSpPr>
          <p:cNvPr id="6" name="Footer Placeholder 5">
            <a:extLst>
              <a:ext uri="{FF2B5EF4-FFF2-40B4-BE49-F238E27FC236}">
                <a16:creationId xmlns:a16="http://schemas.microsoft.com/office/drawing/2014/main" id="{4A2CE590-1EA5-4017-A888-B50359CA1A38}"/>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A537D173-F53A-4740-92CE-38CC60F61084}"/>
              </a:ext>
            </a:extLst>
          </p:cNvPr>
          <p:cNvSpPr>
            <a:spLocks noGrp="1"/>
          </p:cNvSpPr>
          <p:nvPr>
            <p:ph type="sldNum" sz="quarter" idx="12"/>
          </p:nvPr>
        </p:nvSpPr>
        <p:spPr/>
        <p:txBody>
          <a:bodyPr/>
          <a:lstStyle/>
          <a:p>
            <a:fld id="{2AFD3B00-9610-4DA3-B2DF-F8C76AE5280D}" type="slidenum">
              <a:rPr lang="en-IL" smtClean="0"/>
              <a:t>‹#›</a:t>
            </a:fld>
            <a:endParaRPr lang="en-IL"/>
          </a:p>
        </p:txBody>
      </p:sp>
    </p:spTree>
    <p:extLst>
      <p:ext uri="{BB962C8B-B14F-4D97-AF65-F5344CB8AC3E}">
        <p14:creationId xmlns:p14="http://schemas.microsoft.com/office/powerpoint/2010/main" val="4110682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C3C363-F547-49F8-89D8-6777312AB7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A9152269-7664-492D-8B89-9544B80332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L" dirty="0"/>
          </a:p>
        </p:txBody>
      </p:sp>
      <p:sp>
        <p:nvSpPr>
          <p:cNvPr id="4" name="Date Placeholder 3">
            <a:extLst>
              <a:ext uri="{FF2B5EF4-FFF2-40B4-BE49-F238E27FC236}">
                <a16:creationId xmlns:a16="http://schemas.microsoft.com/office/drawing/2014/main" id="{F208D091-C32D-4C1C-A69A-85768FDFDF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15545-15CA-499F-94A9-F5EF5E841E6B}" type="datetimeFigureOut">
              <a:rPr lang="en-IL" smtClean="0"/>
              <a:t>07/03/2024</a:t>
            </a:fld>
            <a:endParaRPr lang="en-IL"/>
          </a:p>
        </p:txBody>
      </p:sp>
      <p:sp>
        <p:nvSpPr>
          <p:cNvPr id="5" name="Footer Placeholder 4">
            <a:extLst>
              <a:ext uri="{FF2B5EF4-FFF2-40B4-BE49-F238E27FC236}">
                <a16:creationId xmlns:a16="http://schemas.microsoft.com/office/drawing/2014/main" id="{911AAEDF-F07E-4102-AF40-275C6D643A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EBB30EB4-3694-4FBD-A919-47ECD5DBC6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D3B00-9610-4DA3-B2DF-F8C76AE5280D}" type="slidenum">
              <a:rPr lang="en-IL" smtClean="0"/>
              <a:t>‹#›</a:t>
            </a:fld>
            <a:endParaRPr lang="en-IL"/>
          </a:p>
        </p:txBody>
      </p:sp>
      <p:pic>
        <p:nvPicPr>
          <p:cNvPr id="9" name="Picture 8">
            <a:extLst>
              <a:ext uri="{FF2B5EF4-FFF2-40B4-BE49-F238E27FC236}">
                <a16:creationId xmlns:a16="http://schemas.microsoft.com/office/drawing/2014/main" id="{2AEC8843-B7B7-DA2D-85ED-CF47F3DF8D37}"/>
              </a:ext>
            </a:extLst>
          </p:cNvPr>
          <p:cNvPicPr/>
          <p:nvPr userDrawn="1"/>
        </p:nvPicPr>
        <p:blipFill>
          <a:blip r:embed="rId13">
            <a:alphaModFix amt="85000"/>
            <a:extLst>
              <a:ext uri="{28A0092B-C50C-407E-A947-70E740481C1C}">
                <a14:useLocalDpi xmlns:a14="http://schemas.microsoft.com/office/drawing/2010/main" val="0"/>
              </a:ext>
            </a:extLst>
          </a:blip>
          <a:srcRect/>
          <a:stretch>
            <a:fillRect/>
          </a:stretch>
        </p:blipFill>
        <p:spPr bwMode="auto">
          <a:xfrm>
            <a:off x="9548977" y="6060093"/>
            <a:ext cx="2347101" cy="592514"/>
          </a:xfrm>
          <a:prstGeom prst="rect">
            <a:avLst/>
          </a:prstGeom>
          <a:noFill/>
          <a:ln>
            <a:noFill/>
          </a:ln>
        </p:spPr>
      </p:pic>
    </p:spTree>
    <p:extLst>
      <p:ext uri="{BB962C8B-B14F-4D97-AF65-F5344CB8AC3E}">
        <p14:creationId xmlns:p14="http://schemas.microsoft.com/office/powerpoint/2010/main" val="1727462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8B16399F-B335-1682-D256-4C3955D1BB3B}"/>
              </a:ext>
            </a:extLst>
          </p:cNvPr>
          <p:cNvSpPr>
            <a:spLocks noGrp="1"/>
          </p:cNvSpPr>
          <p:nvPr>
            <p:ph type="subTitle" idx="1"/>
          </p:nvPr>
        </p:nvSpPr>
        <p:spPr>
          <a:xfrm>
            <a:off x="1524000" y="5575217"/>
            <a:ext cx="9144000" cy="1655762"/>
          </a:xfrm>
        </p:spPr>
        <p:txBody>
          <a:bodyPr>
            <a:normAutofit/>
          </a:bodyPr>
          <a:lstStyle/>
          <a:p>
            <a:r>
              <a:rPr lang="he-IL" sz="3200" dirty="0"/>
              <a:t> </a:t>
            </a:r>
            <a:r>
              <a:rPr lang="he-IL" sz="3600" dirty="0"/>
              <a:t>ד"ר שחף זמיר</a:t>
            </a:r>
          </a:p>
        </p:txBody>
      </p:sp>
      <p:sp>
        <p:nvSpPr>
          <p:cNvPr id="2" name="Title 1">
            <a:extLst>
              <a:ext uri="{FF2B5EF4-FFF2-40B4-BE49-F238E27FC236}">
                <a16:creationId xmlns:a16="http://schemas.microsoft.com/office/drawing/2014/main" id="{5DC0DF7C-3307-425F-A3AA-F37939448FEB}"/>
              </a:ext>
            </a:extLst>
          </p:cNvPr>
          <p:cNvSpPr>
            <a:spLocks noGrp="1"/>
          </p:cNvSpPr>
          <p:nvPr>
            <p:ph type="ctrTitle" idx="4294967295"/>
          </p:nvPr>
        </p:nvSpPr>
        <p:spPr>
          <a:xfrm>
            <a:off x="208547" y="2250062"/>
            <a:ext cx="11774905" cy="3495393"/>
          </a:xfrm>
        </p:spPr>
        <p:txBody>
          <a:bodyPr>
            <a:noAutofit/>
          </a:bodyPr>
          <a:lstStyle/>
          <a:p>
            <a:pPr algn="ctr"/>
            <a:r>
              <a:rPr lang="he-IL" sz="4800" dirty="0">
                <a:cs typeface="+mn-cs"/>
              </a:rPr>
              <a:t>מצע לדיון</a:t>
            </a:r>
            <a:br>
              <a:rPr lang="he-IL" sz="4800" dirty="0">
                <a:cs typeface="+mn-cs"/>
              </a:rPr>
            </a:br>
            <a:r>
              <a:rPr lang="he-IL" sz="4800" dirty="0">
                <a:cs typeface="+mn-cs"/>
              </a:rPr>
              <a:t>שולחן עגול בנושא</a:t>
            </a:r>
            <a:br>
              <a:rPr lang="en-US" sz="4800" dirty="0">
                <a:cs typeface="+mn-cs"/>
              </a:rPr>
            </a:br>
            <a:r>
              <a:rPr lang="he-IL" sz="4800" b="1" kern="100" dirty="0">
                <a:effectLst/>
                <a:latin typeface="Calibri" panose="020F0502020204030204" pitchFamily="34" charset="0"/>
                <a:ea typeface="Calibri" panose="020F0502020204030204" pitchFamily="34" charset="0"/>
                <a:cs typeface="+mn-cs"/>
              </a:rPr>
              <a:t>התפיסות הפוליטיות של הציבור החרדי: משמעויות לדמוקרטיה הישראלית</a:t>
            </a:r>
            <a:br>
              <a:rPr lang="en-US" sz="4800" kern="100" dirty="0">
                <a:effectLst/>
                <a:latin typeface="Calibri" panose="020F0502020204030204" pitchFamily="34" charset="0"/>
                <a:ea typeface="Calibri" panose="020F0502020204030204" pitchFamily="34" charset="0"/>
                <a:cs typeface="+mn-cs"/>
              </a:rPr>
            </a:br>
            <a:br>
              <a:rPr lang="he-IL" sz="4800" dirty="0">
                <a:cs typeface="+mn-cs"/>
              </a:rPr>
            </a:br>
            <a:endParaRPr lang="en-IL" sz="4800" dirty="0">
              <a:cs typeface="+mn-cs"/>
            </a:endParaRPr>
          </a:p>
        </p:txBody>
      </p:sp>
      <p:pic>
        <p:nvPicPr>
          <p:cNvPr id="4" name="Picture 3">
            <a:extLst>
              <a:ext uri="{FF2B5EF4-FFF2-40B4-BE49-F238E27FC236}">
                <a16:creationId xmlns:a16="http://schemas.microsoft.com/office/drawing/2014/main" id="{08E6EF5B-6C55-4B59-AA51-4DED3513B09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24635" y="574662"/>
            <a:ext cx="7951694" cy="1095402"/>
          </a:xfrm>
          <a:prstGeom prst="rect">
            <a:avLst/>
          </a:prstGeom>
          <a:noFill/>
          <a:ln>
            <a:noFill/>
          </a:ln>
        </p:spPr>
      </p:pic>
      <p:sp>
        <p:nvSpPr>
          <p:cNvPr id="6" name="Rectangle 5">
            <a:extLst>
              <a:ext uri="{FF2B5EF4-FFF2-40B4-BE49-F238E27FC236}">
                <a16:creationId xmlns:a16="http://schemas.microsoft.com/office/drawing/2014/main" id="{D78C8164-79FB-B531-DD37-12F818939343}"/>
              </a:ext>
            </a:extLst>
          </p:cNvPr>
          <p:cNvSpPr/>
          <p:nvPr/>
        </p:nvSpPr>
        <p:spPr>
          <a:xfrm>
            <a:off x="8785412" y="5745455"/>
            <a:ext cx="3325906" cy="107576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2628630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E4269-2FBD-71A9-C949-88946F5CC13B}"/>
              </a:ext>
            </a:extLst>
          </p:cNvPr>
          <p:cNvSpPr>
            <a:spLocks noGrp="1"/>
          </p:cNvSpPr>
          <p:nvPr>
            <p:ph type="title"/>
          </p:nvPr>
        </p:nvSpPr>
        <p:spPr/>
        <p:txBody>
          <a:bodyPr/>
          <a:lstStyle/>
          <a:p>
            <a:pPr algn="r" rtl="1"/>
            <a:r>
              <a:rPr lang="he-IL" dirty="0">
                <a:cs typeface="+mn-cs"/>
              </a:rPr>
              <a:t>אמון ושביעות רצון</a:t>
            </a:r>
          </a:p>
        </p:txBody>
      </p:sp>
      <p:pic>
        <p:nvPicPr>
          <p:cNvPr id="4" name="Content Placeholder 3">
            <a:extLst>
              <a:ext uri="{FF2B5EF4-FFF2-40B4-BE49-F238E27FC236}">
                <a16:creationId xmlns:a16="http://schemas.microsoft.com/office/drawing/2014/main" id="{89D0D63D-51AB-D4C9-B9C6-1C210D87FEC4}"/>
              </a:ext>
            </a:extLst>
          </p:cNvP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8337" y="1558174"/>
            <a:ext cx="6208296" cy="5197642"/>
          </a:xfrm>
          <a:prstGeom prst="rect">
            <a:avLst/>
          </a:prstGeom>
          <a:noFill/>
          <a:ln>
            <a:noFill/>
          </a:ln>
        </p:spPr>
      </p:pic>
      <p:sp>
        <p:nvSpPr>
          <p:cNvPr id="5" name="TextBox 4">
            <a:extLst>
              <a:ext uri="{FF2B5EF4-FFF2-40B4-BE49-F238E27FC236}">
                <a16:creationId xmlns:a16="http://schemas.microsoft.com/office/drawing/2014/main" id="{3137F2BD-48A8-79C1-B0AD-162899A08C8B}"/>
              </a:ext>
            </a:extLst>
          </p:cNvPr>
          <p:cNvSpPr txBox="1"/>
          <p:nvPr/>
        </p:nvSpPr>
        <p:spPr>
          <a:xfrm>
            <a:off x="0" y="643185"/>
            <a:ext cx="6336633" cy="769441"/>
          </a:xfrm>
          <a:prstGeom prst="rect">
            <a:avLst/>
          </a:prstGeom>
          <a:noFill/>
        </p:spPr>
        <p:txBody>
          <a:bodyPr wrap="square" rtlCol="1">
            <a:spAutoFit/>
          </a:bodyPr>
          <a:lstStyle/>
          <a:p>
            <a:pPr algn="r" rtl="1"/>
            <a:r>
              <a:rPr lang="he-IL" sz="2200" i="1" dirty="0">
                <a:effectLst/>
                <a:latin typeface="Calibri" panose="020F0502020204030204" pitchFamily="34" charset="0"/>
                <a:ea typeface="Calibri" panose="020F0502020204030204" pitchFamily="34" charset="0"/>
                <a:cs typeface="Arial" panose="020B0604020202020204" pitchFamily="34" charset="0"/>
              </a:rPr>
              <a:t>מדד מאוחד למידת שביעות הרצון מהממשלה (סקר חרדים ספטמבר 2023)</a:t>
            </a:r>
            <a:endParaRPr lang="he-IL" sz="2200" i="1" dirty="0"/>
          </a:p>
        </p:txBody>
      </p:sp>
      <p:sp>
        <p:nvSpPr>
          <p:cNvPr id="6" name="TextBox 5">
            <a:extLst>
              <a:ext uri="{FF2B5EF4-FFF2-40B4-BE49-F238E27FC236}">
                <a16:creationId xmlns:a16="http://schemas.microsoft.com/office/drawing/2014/main" id="{452080A7-B2DB-1B54-FC33-D792F7BCD009}"/>
              </a:ext>
            </a:extLst>
          </p:cNvPr>
          <p:cNvSpPr txBox="1"/>
          <p:nvPr/>
        </p:nvSpPr>
        <p:spPr>
          <a:xfrm>
            <a:off x="6737684" y="1558174"/>
            <a:ext cx="5101390" cy="5183150"/>
          </a:xfrm>
          <a:prstGeom prst="rect">
            <a:avLst/>
          </a:prstGeom>
          <a:noFill/>
        </p:spPr>
        <p:txBody>
          <a:bodyPr wrap="square" rtlCol="1">
            <a:spAutoFit/>
          </a:bodyPr>
          <a:lstStyle/>
          <a:p>
            <a:pPr marL="285750" indent="-285750" algn="r" rtl="1">
              <a:lnSpc>
                <a:spcPct val="150000"/>
              </a:lnSpc>
              <a:buFont typeface="Arial" panose="020B0604020202020204" pitchFamily="34" charset="0"/>
              <a:buChar char="•"/>
            </a:pPr>
            <a:r>
              <a:rPr lang="he-IL" sz="2800" dirty="0"/>
              <a:t>החרדים בממוצע שבעי רצון מהממשלה במידה בינונית עם נטייה קלה לחוסר אמון- ממוצע 2.68 בסקלה של 1-5.</a:t>
            </a:r>
          </a:p>
          <a:p>
            <a:pPr marL="285750" indent="-285750" algn="r" rtl="1">
              <a:lnSpc>
                <a:spcPct val="150000"/>
              </a:lnSpc>
              <a:buFont typeface="Arial" panose="020B0604020202020204" pitchFamily="34" charset="0"/>
              <a:buChar char="•"/>
            </a:pPr>
            <a:r>
              <a:rPr lang="he-IL" sz="2800" dirty="0">
                <a:effectLst/>
                <a:latin typeface="David" panose="020E0502060401010101" pitchFamily="34" charset="-79"/>
                <a:ea typeface="Calibri" panose="020F0502020204030204" pitchFamily="34" charset="0"/>
              </a:rPr>
              <a:t>בהשוואה לכלל </a:t>
            </a:r>
            <a:r>
              <a:rPr lang="he-IL" sz="2800" dirty="0" err="1">
                <a:effectLst/>
                <a:latin typeface="David" panose="020E0502060401010101" pitchFamily="34" charset="-79"/>
                <a:ea typeface="Calibri" panose="020F0502020204030204" pitchFamily="34" charset="0"/>
              </a:rPr>
              <a:t>האוכלוסיה</a:t>
            </a:r>
            <a:r>
              <a:rPr lang="he-IL" sz="2800" dirty="0">
                <a:effectLst/>
                <a:latin typeface="David" panose="020E0502060401010101" pitchFamily="34" charset="-79"/>
                <a:ea typeface="Calibri" panose="020F0502020204030204" pitchFamily="34" charset="0"/>
              </a:rPr>
              <a:t> מידות שביעות רצון גבוהות יותר בקרב החרדים מאשר בקרב הלא חרדים.</a:t>
            </a:r>
            <a:endParaRPr lang="he-IL" sz="2800" dirty="0"/>
          </a:p>
        </p:txBody>
      </p:sp>
    </p:spTree>
    <p:extLst>
      <p:ext uri="{BB962C8B-B14F-4D97-AF65-F5344CB8AC3E}">
        <p14:creationId xmlns:p14="http://schemas.microsoft.com/office/powerpoint/2010/main" val="22444391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B9126C3-E158-939C-8CDA-509CC388F507}"/>
              </a:ext>
            </a:extLs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2463" y="-1"/>
            <a:ext cx="5919536" cy="4957012"/>
          </a:xfrm>
          <a:prstGeom prst="rect">
            <a:avLst/>
          </a:prstGeom>
          <a:noFill/>
          <a:ln>
            <a:noFill/>
          </a:ln>
        </p:spPr>
      </p:pic>
      <p:pic>
        <p:nvPicPr>
          <p:cNvPr id="5" name="Picture 4">
            <a:extLst>
              <a:ext uri="{FF2B5EF4-FFF2-40B4-BE49-F238E27FC236}">
                <a16:creationId xmlns:a16="http://schemas.microsoft.com/office/drawing/2014/main" id="{E1B8EF9A-5932-B316-A45C-6C2B386EE20D}"/>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
            <a:ext cx="6272463" cy="4957012"/>
          </a:xfrm>
          <a:prstGeom prst="rect">
            <a:avLst/>
          </a:prstGeom>
          <a:noFill/>
          <a:ln>
            <a:noFill/>
          </a:ln>
        </p:spPr>
      </p:pic>
      <p:sp>
        <p:nvSpPr>
          <p:cNvPr id="2" name="TextBox 1">
            <a:extLst>
              <a:ext uri="{FF2B5EF4-FFF2-40B4-BE49-F238E27FC236}">
                <a16:creationId xmlns:a16="http://schemas.microsoft.com/office/drawing/2014/main" id="{EE5C2D90-39DA-3CEF-647A-C4547E3D9023}"/>
              </a:ext>
            </a:extLst>
          </p:cNvPr>
          <p:cNvSpPr txBox="1"/>
          <p:nvPr/>
        </p:nvSpPr>
        <p:spPr>
          <a:xfrm>
            <a:off x="336884" y="4957011"/>
            <a:ext cx="11518232" cy="892552"/>
          </a:xfrm>
          <a:prstGeom prst="rect">
            <a:avLst/>
          </a:prstGeom>
          <a:noFill/>
        </p:spPr>
        <p:txBody>
          <a:bodyPr wrap="square" rtlCol="1">
            <a:spAutoFit/>
          </a:bodyPr>
          <a:lstStyle/>
          <a:p>
            <a:pPr marL="285750" indent="-285750" algn="r" rtl="1">
              <a:buFont typeface="Arial" panose="020B0604020202020204" pitchFamily="34" charset="0"/>
              <a:buChar char="•"/>
            </a:pPr>
            <a:r>
              <a:rPr lang="he-IL" sz="2600" dirty="0"/>
              <a:t>רק 20% מביעים אמון בכנסת.</a:t>
            </a:r>
          </a:p>
          <a:p>
            <a:pPr marL="285750" indent="-285750" algn="r" rtl="1">
              <a:buFont typeface="Arial" panose="020B0604020202020204" pitchFamily="34" charset="0"/>
              <a:buChar char="•"/>
            </a:pPr>
            <a:r>
              <a:rPr lang="he-IL" sz="2600" dirty="0"/>
              <a:t>33% חשים שיש מפלגה/פוליטיקאי שמייצג אותם.</a:t>
            </a:r>
          </a:p>
        </p:txBody>
      </p:sp>
    </p:spTree>
    <p:extLst>
      <p:ext uri="{BB962C8B-B14F-4D97-AF65-F5344CB8AC3E}">
        <p14:creationId xmlns:p14="http://schemas.microsoft.com/office/powerpoint/2010/main" val="647403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8D6194E0-6C4B-6B8C-011A-6AF286F6307F}"/>
              </a:ext>
            </a:extLst>
          </p:cNvPr>
          <p:cNvGraphicFramePr/>
          <p:nvPr>
            <p:extLst>
              <p:ext uri="{D42A27DB-BD31-4B8C-83A1-F6EECF244321}">
                <p14:modId xmlns:p14="http://schemas.microsoft.com/office/powerpoint/2010/main" val="2734988933"/>
              </p:ext>
            </p:extLst>
          </p:nvPr>
        </p:nvGraphicFramePr>
        <p:xfrm>
          <a:off x="0" y="1251284"/>
          <a:ext cx="12015537" cy="481263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3D5EE5C9-550E-5A5A-5685-FE003CEB88E1}"/>
              </a:ext>
            </a:extLst>
          </p:cNvPr>
          <p:cNvSpPr txBox="1"/>
          <p:nvPr/>
        </p:nvSpPr>
        <p:spPr>
          <a:xfrm>
            <a:off x="2213811" y="465221"/>
            <a:ext cx="8582526" cy="646331"/>
          </a:xfrm>
          <a:prstGeom prst="rect">
            <a:avLst/>
          </a:prstGeom>
          <a:noFill/>
        </p:spPr>
        <p:txBody>
          <a:bodyPr wrap="square" rtlCol="1">
            <a:spAutoFit/>
          </a:bodyPr>
          <a:lstStyle/>
          <a:p>
            <a:r>
              <a:rPr lang="he-IL" sz="18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rPr>
              <a:t>איזו מפלגה יכולה לטפל הכי טוב בבעיה החשובה ביותר בישראל? (סקר חרדים ספטמבר 2023)</a:t>
            </a:r>
            <a:endParaRPr lang="en-US" sz="18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3503159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C09CEA-AC9B-5485-F15E-270FC5B030E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7687" y="945047"/>
            <a:ext cx="7594984" cy="5527942"/>
          </a:xfrm>
          <a:prstGeom prst="rect">
            <a:avLst/>
          </a:prstGeom>
          <a:noFill/>
          <a:ln>
            <a:noFill/>
          </a:ln>
        </p:spPr>
      </p:pic>
      <p:sp>
        <p:nvSpPr>
          <p:cNvPr id="5" name="TextBox 4">
            <a:extLst>
              <a:ext uri="{FF2B5EF4-FFF2-40B4-BE49-F238E27FC236}">
                <a16:creationId xmlns:a16="http://schemas.microsoft.com/office/drawing/2014/main" id="{28512B43-0DA0-9B95-05C3-3719154C8540}"/>
              </a:ext>
            </a:extLst>
          </p:cNvPr>
          <p:cNvSpPr txBox="1"/>
          <p:nvPr/>
        </p:nvSpPr>
        <p:spPr>
          <a:xfrm>
            <a:off x="377687" y="239775"/>
            <a:ext cx="7594984" cy="769441"/>
          </a:xfrm>
          <a:prstGeom prst="rect">
            <a:avLst/>
          </a:prstGeom>
          <a:noFill/>
        </p:spPr>
        <p:txBody>
          <a:bodyPr wrap="square" rtlCol="1">
            <a:spAutoFit/>
          </a:bodyPr>
          <a:lstStyle/>
          <a:p>
            <a:pPr algn="r" rtl="1"/>
            <a:r>
              <a:rPr lang="he-IL" sz="22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rPr>
              <a:t>מידת האמון בבית המשפט העליון (סקר כללי יולי 2023)</a:t>
            </a:r>
            <a:endParaRPr lang="en-US" sz="22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endParaRPr>
          </a:p>
          <a:p>
            <a:pPr algn="r" rtl="1"/>
            <a:endParaRPr lang="he-IL" sz="2200" dirty="0"/>
          </a:p>
        </p:txBody>
      </p:sp>
      <p:sp>
        <p:nvSpPr>
          <p:cNvPr id="3" name="TextBox 2">
            <a:extLst>
              <a:ext uri="{FF2B5EF4-FFF2-40B4-BE49-F238E27FC236}">
                <a16:creationId xmlns:a16="http://schemas.microsoft.com/office/drawing/2014/main" id="{00A1D534-0111-5E5C-C454-D39CD36B68A7}"/>
              </a:ext>
            </a:extLst>
          </p:cNvPr>
          <p:cNvSpPr txBox="1"/>
          <p:nvPr/>
        </p:nvSpPr>
        <p:spPr>
          <a:xfrm>
            <a:off x="8341895" y="945047"/>
            <a:ext cx="3465094" cy="3970318"/>
          </a:xfrm>
          <a:prstGeom prst="rect">
            <a:avLst/>
          </a:prstGeom>
          <a:noFill/>
        </p:spPr>
        <p:txBody>
          <a:bodyPr wrap="square" rtlCol="1">
            <a:spAutoFit/>
          </a:bodyPr>
          <a:lstStyle/>
          <a:p>
            <a:pPr marL="285750" indent="-285750" algn="r" rtl="1">
              <a:buFont typeface="Arial" panose="020B0604020202020204" pitchFamily="34" charset="0"/>
              <a:buChar char="•"/>
            </a:pPr>
            <a:r>
              <a:rPr lang="he-IL" sz="2800" dirty="0"/>
              <a:t>רק אחוז אחד מהחרדים בסקר מביעים אמון בבית המשפט העליון</a:t>
            </a:r>
          </a:p>
          <a:p>
            <a:pPr marL="285750" indent="-285750" algn="r" rtl="1">
              <a:buFont typeface="Arial" panose="020B0604020202020204" pitchFamily="34" charset="0"/>
              <a:buChar char="•"/>
            </a:pPr>
            <a:r>
              <a:rPr lang="he-IL" sz="2800" kern="100" dirty="0">
                <a:effectLst/>
                <a:latin typeface="Calibri" panose="020F0502020204030204" pitchFamily="34" charset="0"/>
                <a:ea typeface="Calibri" panose="020F0502020204030204" pitchFamily="34" charset="0"/>
                <a:cs typeface="Arial" panose="020B0604020202020204" pitchFamily="34" charset="0"/>
              </a:rPr>
              <a:t>האמון של החרדים בבית המשפט העליון נמוך מאד ביחס לאוכלוסייה הלא חרדית.</a:t>
            </a:r>
            <a:endParaRPr lang="en-US" sz="2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7802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5CC42-ECB1-4487-366B-B28E6F431384}"/>
              </a:ext>
            </a:extLst>
          </p:cNvPr>
          <p:cNvSpPr>
            <a:spLocks noGrp="1"/>
          </p:cNvSpPr>
          <p:nvPr>
            <p:ph type="title"/>
          </p:nvPr>
        </p:nvSpPr>
        <p:spPr/>
        <p:txBody>
          <a:bodyPr/>
          <a:lstStyle/>
          <a:p>
            <a:pPr algn="r"/>
            <a:r>
              <a:rPr lang="he-IL" dirty="0">
                <a:cs typeface="+mn-cs"/>
              </a:rPr>
              <a:t>עמדות פוליטיות</a:t>
            </a:r>
          </a:p>
        </p:txBody>
      </p:sp>
      <p:pic>
        <p:nvPicPr>
          <p:cNvPr id="4" name="Picture 3">
            <a:extLst>
              <a:ext uri="{FF2B5EF4-FFF2-40B4-BE49-F238E27FC236}">
                <a16:creationId xmlns:a16="http://schemas.microsoft.com/office/drawing/2014/main" id="{3C188E1E-B30E-ACFB-243D-4B5E15162E8F}"/>
              </a:ext>
            </a:extLs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989137"/>
            <a:ext cx="8075930" cy="4868863"/>
          </a:xfrm>
          <a:prstGeom prst="rect">
            <a:avLst/>
          </a:prstGeom>
          <a:noFill/>
          <a:ln>
            <a:noFill/>
          </a:ln>
        </p:spPr>
      </p:pic>
      <p:sp>
        <p:nvSpPr>
          <p:cNvPr id="5" name="TextBox 4">
            <a:extLst>
              <a:ext uri="{FF2B5EF4-FFF2-40B4-BE49-F238E27FC236}">
                <a16:creationId xmlns:a16="http://schemas.microsoft.com/office/drawing/2014/main" id="{4626ACF5-0251-1642-E53E-75D4117C7C52}"/>
              </a:ext>
            </a:extLst>
          </p:cNvPr>
          <p:cNvSpPr txBox="1"/>
          <p:nvPr/>
        </p:nvSpPr>
        <p:spPr>
          <a:xfrm>
            <a:off x="0" y="1119600"/>
            <a:ext cx="8075930" cy="769441"/>
          </a:xfrm>
          <a:prstGeom prst="rect">
            <a:avLst/>
          </a:prstGeom>
          <a:noFill/>
        </p:spPr>
        <p:txBody>
          <a:bodyPr wrap="square" rtlCol="1">
            <a:spAutoFit/>
          </a:bodyPr>
          <a:lstStyle/>
          <a:p>
            <a:pPr algn="r" rtl="1"/>
            <a:r>
              <a:rPr lang="he-IL" sz="2200" i="1" dirty="0">
                <a:effectLst/>
                <a:latin typeface="Calibri" panose="020F0502020204030204" pitchFamily="34" charset="0"/>
                <a:ea typeface="Calibri" panose="020F0502020204030204" pitchFamily="34" charset="0"/>
                <a:cs typeface="Arial" panose="020B0604020202020204" pitchFamily="34" charset="0"/>
              </a:rPr>
              <a:t>הזדהות על רצף ימין שמאל (1= ימני ביותר, 7= שמאלי ביותר) (סקר חרדים ספטמבר 2023)</a:t>
            </a:r>
            <a:endParaRPr lang="he-IL" sz="2200" i="1" dirty="0"/>
          </a:p>
        </p:txBody>
      </p:sp>
      <p:sp>
        <p:nvSpPr>
          <p:cNvPr id="6" name="TextBox 5">
            <a:extLst>
              <a:ext uri="{FF2B5EF4-FFF2-40B4-BE49-F238E27FC236}">
                <a16:creationId xmlns:a16="http://schemas.microsoft.com/office/drawing/2014/main" id="{296ED77B-3140-D30B-90F8-697F96653A52}"/>
              </a:ext>
            </a:extLst>
          </p:cNvPr>
          <p:cNvSpPr txBox="1"/>
          <p:nvPr/>
        </p:nvSpPr>
        <p:spPr>
          <a:xfrm>
            <a:off x="8518358" y="1889041"/>
            <a:ext cx="3096126" cy="1815882"/>
          </a:xfrm>
          <a:prstGeom prst="rect">
            <a:avLst/>
          </a:prstGeom>
          <a:noFill/>
        </p:spPr>
        <p:txBody>
          <a:bodyPr wrap="square" rtlCol="1">
            <a:spAutoFit/>
          </a:bodyPr>
          <a:lstStyle/>
          <a:p>
            <a:pPr marL="285750" indent="-285750" algn="r" rtl="1">
              <a:buFont typeface="Arial" panose="020B0604020202020204" pitchFamily="34" charset="0"/>
              <a:buChar char="•"/>
            </a:pPr>
            <a:r>
              <a:rPr lang="he-IL" sz="2800" dirty="0"/>
              <a:t>נטייה משמעותית ימינה בקרב חרדים- ממוצע 2.3</a:t>
            </a:r>
          </a:p>
          <a:p>
            <a:pPr marL="285750" indent="-285750" algn="r" rtl="1">
              <a:buFont typeface="Arial" panose="020B0604020202020204" pitchFamily="34" charset="0"/>
              <a:buChar char="•"/>
            </a:pPr>
            <a:endParaRPr lang="he-IL" sz="2800" dirty="0"/>
          </a:p>
        </p:txBody>
      </p:sp>
    </p:spTree>
    <p:extLst>
      <p:ext uri="{BB962C8B-B14F-4D97-AF65-F5344CB8AC3E}">
        <p14:creationId xmlns:p14="http://schemas.microsoft.com/office/powerpoint/2010/main" val="4216991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36CCC1A-1FAF-4F70-07A3-24EDF0AC5F9E}"/>
              </a:ext>
            </a:extLs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082843"/>
            <a:ext cx="8075930" cy="5775157"/>
          </a:xfrm>
          <a:prstGeom prst="rect">
            <a:avLst/>
          </a:prstGeom>
          <a:noFill/>
          <a:ln>
            <a:noFill/>
          </a:ln>
        </p:spPr>
      </p:pic>
      <p:sp>
        <p:nvSpPr>
          <p:cNvPr id="5" name="TextBox 4">
            <a:extLst>
              <a:ext uri="{FF2B5EF4-FFF2-40B4-BE49-F238E27FC236}">
                <a16:creationId xmlns:a16="http://schemas.microsoft.com/office/drawing/2014/main" id="{AAF6B025-445F-18E8-C847-A3912C5FD59C}"/>
              </a:ext>
            </a:extLst>
          </p:cNvPr>
          <p:cNvSpPr txBox="1"/>
          <p:nvPr/>
        </p:nvSpPr>
        <p:spPr>
          <a:xfrm>
            <a:off x="0" y="313402"/>
            <a:ext cx="8075930" cy="769441"/>
          </a:xfrm>
          <a:prstGeom prst="rect">
            <a:avLst/>
          </a:prstGeom>
          <a:noFill/>
        </p:spPr>
        <p:txBody>
          <a:bodyPr wrap="square" rtlCol="1">
            <a:spAutoFit/>
          </a:bodyPr>
          <a:lstStyle/>
          <a:p>
            <a:pPr algn="r" rtl="1"/>
            <a:r>
              <a:rPr lang="he-IL" sz="2200" i="1" dirty="0">
                <a:effectLst/>
                <a:latin typeface="Calibri" panose="020F0502020204030204" pitchFamily="34" charset="0"/>
                <a:ea typeface="Calibri" panose="020F0502020204030204" pitchFamily="34" charset="0"/>
                <a:cs typeface="Arial" panose="020B0604020202020204" pitchFamily="34" charset="0"/>
              </a:rPr>
              <a:t>תמיכה בפעולה למען הסכם שלום עם פלסטינים (סקר חרדים ספטמבר 2023) 1= במידה מעטה מאד, 5= במידה רבה מאד.</a:t>
            </a:r>
            <a:endParaRPr lang="he-IL" sz="2200" i="1" dirty="0"/>
          </a:p>
        </p:txBody>
      </p:sp>
      <p:sp>
        <p:nvSpPr>
          <p:cNvPr id="6" name="TextBox 5">
            <a:extLst>
              <a:ext uri="{FF2B5EF4-FFF2-40B4-BE49-F238E27FC236}">
                <a16:creationId xmlns:a16="http://schemas.microsoft.com/office/drawing/2014/main" id="{AD8A53EA-F9BD-F97B-7A20-EFFAE3EAC387}"/>
              </a:ext>
            </a:extLst>
          </p:cNvPr>
          <p:cNvSpPr txBox="1"/>
          <p:nvPr/>
        </p:nvSpPr>
        <p:spPr>
          <a:xfrm>
            <a:off x="8309810" y="1082843"/>
            <a:ext cx="3433011" cy="1951496"/>
          </a:xfrm>
          <a:prstGeom prst="rect">
            <a:avLst/>
          </a:prstGeom>
          <a:noFill/>
        </p:spPr>
        <p:txBody>
          <a:bodyPr wrap="square" rtlCol="1">
            <a:spAutoFit/>
          </a:bodyPr>
          <a:lstStyle/>
          <a:p>
            <a:pPr marL="285750" indent="-285750" algn="r" rtl="1">
              <a:lnSpc>
                <a:spcPct val="150000"/>
              </a:lnSpc>
              <a:buFont typeface="Arial" panose="020B0604020202020204" pitchFamily="34" charset="0"/>
              <a:buChar char="•"/>
            </a:pPr>
            <a:r>
              <a:rPr lang="he-IL" sz="2800" dirty="0"/>
              <a:t>74% מתנגדים להסכם עם פלסטינים</a:t>
            </a:r>
          </a:p>
          <a:p>
            <a:pPr marL="285750" indent="-285750" algn="r" rtl="1">
              <a:lnSpc>
                <a:spcPct val="150000"/>
              </a:lnSpc>
              <a:buFont typeface="Arial" panose="020B0604020202020204" pitchFamily="34" charset="0"/>
              <a:buChar char="•"/>
            </a:pPr>
            <a:endParaRPr lang="he-IL" sz="2800" dirty="0"/>
          </a:p>
        </p:txBody>
      </p:sp>
    </p:spTree>
    <p:extLst>
      <p:ext uri="{BB962C8B-B14F-4D97-AF65-F5344CB8AC3E}">
        <p14:creationId xmlns:p14="http://schemas.microsoft.com/office/powerpoint/2010/main" val="4282216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53294E5-F2CA-1D26-3F39-0FCBAB9A7740}"/>
              </a:ext>
            </a:extLst>
          </p:cNvPr>
          <p:cNvPicPr>
            <a:picLocks/>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554" y="1162969"/>
            <a:ext cx="7237730" cy="5695031"/>
          </a:xfrm>
          <a:prstGeom prst="rect">
            <a:avLst/>
          </a:prstGeom>
          <a:noFill/>
          <a:ln>
            <a:noFill/>
          </a:ln>
        </p:spPr>
      </p:pic>
      <p:sp>
        <p:nvSpPr>
          <p:cNvPr id="5" name="TextBox 4">
            <a:extLst>
              <a:ext uri="{FF2B5EF4-FFF2-40B4-BE49-F238E27FC236}">
                <a16:creationId xmlns:a16="http://schemas.microsoft.com/office/drawing/2014/main" id="{02D07A6E-3E77-F3D3-B28B-BCA5E455F329}"/>
              </a:ext>
            </a:extLst>
          </p:cNvPr>
          <p:cNvSpPr txBox="1"/>
          <p:nvPr/>
        </p:nvSpPr>
        <p:spPr>
          <a:xfrm>
            <a:off x="109554" y="304800"/>
            <a:ext cx="7237730" cy="1107996"/>
          </a:xfrm>
          <a:prstGeom prst="rect">
            <a:avLst/>
          </a:prstGeom>
          <a:noFill/>
        </p:spPr>
        <p:txBody>
          <a:bodyPr wrap="square" rtlCol="1">
            <a:spAutoFit/>
          </a:bodyPr>
          <a:lstStyle/>
          <a:p>
            <a:pPr algn="r" rtl="1"/>
            <a:r>
              <a:rPr lang="he-IL" sz="22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rPr>
              <a:t>תמיכה בחובה של המדינה להבטיח קיום בכבוד (סקר חרדים ספטמבר 2023) 1= במידה מעטה מאד, 5= במידה רבה מאד</a:t>
            </a:r>
            <a:endParaRPr lang="en-US" sz="22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endParaRPr>
          </a:p>
          <a:p>
            <a:pPr algn="r" rtl="1"/>
            <a:endParaRPr lang="he-IL" sz="2200" dirty="0"/>
          </a:p>
        </p:txBody>
      </p:sp>
      <p:sp>
        <p:nvSpPr>
          <p:cNvPr id="3" name="TextBox 2">
            <a:extLst>
              <a:ext uri="{FF2B5EF4-FFF2-40B4-BE49-F238E27FC236}">
                <a16:creationId xmlns:a16="http://schemas.microsoft.com/office/drawing/2014/main" id="{DE65C7B4-C5BF-3CBA-C443-27CFC922634F}"/>
              </a:ext>
            </a:extLst>
          </p:cNvPr>
          <p:cNvSpPr txBox="1"/>
          <p:nvPr/>
        </p:nvSpPr>
        <p:spPr>
          <a:xfrm>
            <a:off x="7347284" y="1162969"/>
            <a:ext cx="4347411" cy="2597827"/>
          </a:xfrm>
          <a:prstGeom prst="rect">
            <a:avLst/>
          </a:prstGeom>
          <a:noFill/>
        </p:spPr>
        <p:txBody>
          <a:bodyPr wrap="square" rtlCol="1">
            <a:spAutoFit/>
          </a:bodyPr>
          <a:lstStyle/>
          <a:p>
            <a:pPr marL="285750" indent="-285750" algn="r" rtl="1">
              <a:lnSpc>
                <a:spcPct val="150000"/>
              </a:lnSpc>
              <a:buFont typeface="Arial" panose="020B0604020202020204" pitchFamily="34" charset="0"/>
              <a:buChar char="•"/>
            </a:pPr>
            <a:r>
              <a:rPr lang="he-IL" sz="2800" dirty="0"/>
              <a:t>87% תומכים במידה רבה ובמידה רבה מאד בחובתה של המדינה להבטיח לכל אזרח קיום בכבוד</a:t>
            </a:r>
          </a:p>
        </p:txBody>
      </p:sp>
    </p:spTree>
    <p:extLst>
      <p:ext uri="{BB962C8B-B14F-4D97-AF65-F5344CB8AC3E}">
        <p14:creationId xmlns:p14="http://schemas.microsoft.com/office/powerpoint/2010/main" val="1148479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81C23-4019-897E-5DA3-0642040FD993}"/>
              </a:ext>
            </a:extLst>
          </p:cNvPr>
          <p:cNvSpPr>
            <a:spLocks noGrp="1"/>
          </p:cNvSpPr>
          <p:nvPr>
            <p:ph type="title"/>
          </p:nvPr>
        </p:nvSpPr>
        <p:spPr/>
        <p:txBody>
          <a:bodyPr/>
          <a:lstStyle/>
          <a:p>
            <a:pPr algn="r" rtl="1"/>
            <a:r>
              <a:rPr lang="he-IL" dirty="0">
                <a:cs typeface="+mn-cs"/>
              </a:rPr>
              <a:t>השפעת המלחמה בעזה על עמדות הציבור החרדי</a:t>
            </a:r>
          </a:p>
        </p:txBody>
      </p:sp>
      <p:sp>
        <p:nvSpPr>
          <p:cNvPr id="3" name="Content Placeholder 2">
            <a:extLst>
              <a:ext uri="{FF2B5EF4-FFF2-40B4-BE49-F238E27FC236}">
                <a16:creationId xmlns:a16="http://schemas.microsoft.com/office/drawing/2014/main" id="{4FAA9941-8F22-D8FF-5408-ADEA875E01B0}"/>
              </a:ext>
            </a:extLst>
          </p:cNvPr>
          <p:cNvSpPr>
            <a:spLocks noGrp="1"/>
          </p:cNvSpPr>
          <p:nvPr>
            <p:ph idx="1"/>
          </p:nvPr>
        </p:nvSpPr>
        <p:spPr/>
        <p:txBody>
          <a:bodyPr/>
          <a:lstStyle/>
          <a:p>
            <a:pPr algn="r" rtl="1">
              <a:lnSpc>
                <a:spcPct val="150000"/>
              </a:lnSpc>
            </a:pPr>
            <a:r>
              <a:rPr lang="he-IL" kern="0" dirty="0">
                <a:effectLst/>
                <a:ea typeface="Times New Roman" panose="02020603050405020304" pitchFamily="18" charset="0"/>
                <a:cs typeface="Arial" panose="020B0604020202020204" pitchFamily="34" charset="0"/>
              </a:rPr>
              <a:t>נסיגה מסוימת בתפיסות הדמוקרטיות</a:t>
            </a:r>
          </a:p>
          <a:p>
            <a:pPr algn="r" rtl="1">
              <a:lnSpc>
                <a:spcPct val="150000"/>
              </a:lnSpc>
            </a:pPr>
            <a:r>
              <a:rPr lang="he-IL" kern="0" dirty="0">
                <a:cs typeface="Arial" panose="020B0604020202020204" pitchFamily="34" charset="0"/>
              </a:rPr>
              <a:t>התנגדות לפעולה למען הסכם שלום עם פלסטינים גדלה מ74% ל81%</a:t>
            </a:r>
          </a:p>
          <a:p>
            <a:pPr algn="r" rtl="1">
              <a:lnSpc>
                <a:spcPct val="150000"/>
              </a:lnSpc>
            </a:pPr>
            <a:r>
              <a:rPr lang="he-IL" kern="0" dirty="0">
                <a:cs typeface="Arial" panose="020B0604020202020204" pitchFamily="34" charset="0"/>
              </a:rPr>
              <a:t>התמיכה במתן זכויות יתר ליהודים גדלה מ-60% ל-70%</a:t>
            </a:r>
          </a:p>
          <a:p>
            <a:pPr algn="r" rtl="1">
              <a:lnSpc>
                <a:spcPct val="150000"/>
              </a:lnSpc>
            </a:pPr>
            <a:r>
              <a:rPr lang="he-IL" kern="0" dirty="0">
                <a:cs typeface="Arial" panose="020B0604020202020204" pitchFamily="34" charset="0"/>
              </a:rPr>
              <a:t>המגמות דומות </a:t>
            </a:r>
            <a:r>
              <a:rPr lang="he-IL" kern="0" dirty="0" err="1">
                <a:cs typeface="Arial" panose="020B0604020202020204" pitchFamily="34" charset="0"/>
              </a:rPr>
              <a:t>לאוכלוסיה</a:t>
            </a:r>
            <a:r>
              <a:rPr lang="he-IL" kern="0" dirty="0">
                <a:cs typeface="Arial" panose="020B0604020202020204" pitchFamily="34" charset="0"/>
              </a:rPr>
              <a:t> הכללית</a:t>
            </a:r>
          </a:p>
          <a:p>
            <a:pPr algn="r" rtl="1">
              <a:lnSpc>
                <a:spcPct val="150000"/>
              </a:lnSpc>
            </a:pPr>
            <a:r>
              <a:rPr lang="he-IL" kern="0" dirty="0">
                <a:cs typeface="Arial" panose="020B0604020202020204" pitchFamily="34" charset="0"/>
              </a:rPr>
              <a:t>גם התנגדות לתרומה מלבד לימוד תורה נותרה דומה</a:t>
            </a:r>
          </a:p>
          <a:p>
            <a:pPr algn="r" rtl="1">
              <a:lnSpc>
                <a:spcPct val="150000"/>
              </a:lnSpc>
            </a:pPr>
            <a:endParaRPr lang="he-IL" dirty="0"/>
          </a:p>
        </p:txBody>
      </p:sp>
    </p:spTree>
    <p:extLst>
      <p:ext uri="{BB962C8B-B14F-4D97-AF65-F5344CB8AC3E}">
        <p14:creationId xmlns:p14="http://schemas.microsoft.com/office/powerpoint/2010/main" val="1266782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FCE45-2C6B-EC3B-BF4A-CF2DEC4DCCDA}"/>
              </a:ext>
            </a:extLst>
          </p:cNvPr>
          <p:cNvSpPr>
            <a:spLocks noGrp="1"/>
          </p:cNvSpPr>
          <p:nvPr>
            <p:ph type="title"/>
          </p:nvPr>
        </p:nvSpPr>
        <p:spPr/>
        <p:txBody>
          <a:bodyPr/>
          <a:lstStyle/>
          <a:p>
            <a:pPr algn="r" rtl="1"/>
            <a:r>
              <a:rPr lang="he-IL" sz="4400" dirty="0">
                <a:cs typeface="+mn-cs"/>
              </a:rPr>
              <a:t>סקר</a:t>
            </a:r>
            <a:endParaRPr lang="he-IL" dirty="0">
              <a:cs typeface="+mn-cs"/>
            </a:endParaRPr>
          </a:p>
        </p:txBody>
      </p:sp>
      <p:sp>
        <p:nvSpPr>
          <p:cNvPr id="4" name="Content Placeholder 2">
            <a:extLst>
              <a:ext uri="{FF2B5EF4-FFF2-40B4-BE49-F238E27FC236}">
                <a16:creationId xmlns:a16="http://schemas.microsoft.com/office/drawing/2014/main" id="{D51CC851-4148-29B8-E632-940CCCBC623B}"/>
              </a:ext>
            </a:extLst>
          </p:cNvPr>
          <p:cNvSpPr txBox="1">
            <a:spLocks/>
          </p:cNvSpPr>
          <p:nvPr/>
        </p:nvSpPr>
        <p:spPr>
          <a:xfrm>
            <a:off x="5293894" y="1825240"/>
            <a:ext cx="6384758" cy="4487329"/>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r>
              <a:rPr lang="he-IL" sz="3200" dirty="0"/>
              <a:t>1135 נשאלים חרדים</a:t>
            </a:r>
          </a:p>
          <a:p>
            <a:pPr algn="r" rtl="1"/>
            <a:r>
              <a:rPr lang="he-IL" sz="3200" dirty="0"/>
              <a:t>אוגוסט-ספטמבר 2023</a:t>
            </a:r>
          </a:p>
          <a:p>
            <a:pPr algn="r" rtl="1"/>
            <a:r>
              <a:rPr lang="he-IL" sz="3200" dirty="0"/>
              <a:t>בשיתוף חברת </a:t>
            </a:r>
            <a:r>
              <a:rPr lang="he-IL" sz="3200" dirty="0" err="1"/>
              <a:t>אסקריא</a:t>
            </a:r>
            <a:endParaRPr lang="he-IL" sz="3200" dirty="0"/>
          </a:p>
          <a:p>
            <a:pPr algn="r" rtl="1"/>
            <a:r>
              <a:rPr lang="he-IL" sz="3200" dirty="0"/>
              <a:t>אינטרנטי וטלפוני</a:t>
            </a:r>
          </a:p>
          <a:p>
            <a:pPr algn="r" rtl="1"/>
            <a:r>
              <a:rPr lang="he-IL" sz="3200" dirty="0"/>
              <a:t>נשים/גברים</a:t>
            </a:r>
            <a:r>
              <a:rPr lang="en-US" sz="3200" dirty="0"/>
              <a:t>;</a:t>
            </a:r>
            <a:r>
              <a:rPr lang="he-IL" sz="3200" dirty="0"/>
              <a:t> זרמים</a:t>
            </a:r>
            <a:r>
              <a:rPr lang="en-US" sz="3200" dirty="0"/>
              <a:t>;</a:t>
            </a:r>
            <a:r>
              <a:rPr lang="he-IL" sz="3200" dirty="0"/>
              <a:t> שמרנות/מודרניות</a:t>
            </a:r>
          </a:p>
          <a:p>
            <a:pPr algn="r" rtl="1"/>
            <a:r>
              <a:rPr lang="he-IL" sz="3200" dirty="0"/>
              <a:t>סקר נוסף בפברואר 2024 (452 נשאלים)</a:t>
            </a:r>
          </a:p>
          <a:p>
            <a:pPr algn="r" rtl="1"/>
            <a:endParaRPr lang="he-IL" sz="2400" dirty="0"/>
          </a:p>
        </p:txBody>
      </p:sp>
      <p:pic>
        <p:nvPicPr>
          <p:cNvPr id="5" name="Picture 4" descr="מקשי קופה רושמת עתיקה">
            <a:extLst>
              <a:ext uri="{FF2B5EF4-FFF2-40B4-BE49-F238E27FC236}">
                <a16:creationId xmlns:a16="http://schemas.microsoft.com/office/drawing/2014/main" id="{AB93F24C-ACB6-B6D5-120A-C6F8C69C3B49}"/>
              </a:ext>
            </a:extLst>
          </p:cNvPr>
          <p:cNvPicPr>
            <a:picLocks noChangeAspect="1"/>
          </p:cNvPicPr>
          <p:nvPr/>
        </p:nvPicPr>
        <p:blipFill rotWithShape="1">
          <a:blip r:embed="rId2"/>
          <a:srcRect l="22088" r="25451"/>
          <a:stretch/>
        </p:blipFill>
        <p:spPr>
          <a:xfrm>
            <a:off x="0" y="-2"/>
            <a:ext cx="5410198" cy="6858002"/>
          </a:xfrm>
          <a:prstGeom prst="rect">
            <a:avLst/>
          </a:prstGeom>
        </p:spPr>
      </p:pic>
    </p:spTree>
    <p:extLst>
      <p:ext uri="{BB962C8B-B14F-4D97-AF65-F5344CB8AC3E}">
        <p14:creationId xmlns:p14="http://schemas.microsoft.com/office/powerpoint/2010/main" val="3559931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15626-DC74-1691-0AD4-EFA44004356E}"/>
              </a:ext>
            </a:extLst>
          </p:cNvPr>
          <p:cNvSpPr>
            <a:spLocks noGrp="1"/>
          </p:cNvSpPr>
          <p:nvPr>
            <p:ph type="title"/>
          </p:nvPr>
        </p:nvSpPr>
        <p:spPr>
          <a:xfrm>
            <a:off x="635000" y="640823"/>
            <a:ext cx="3418659" cy="5583148"/>
          </a:xfrm>
        </p:spPr>
        <p:txBody>
          <a:bodyPr anchor="ctr">
            <a:normAutofit/>
          </a:bodyPr>
          <a:lstStyle/>
          <a:p>
            <a:pPr rtl="1"/>
            <a:r>
              <a:rPr lang="he-IL" sz="5400" dirty="0">
                <a:cs typeface="+mn-cs"/>
              </a:rPr>
              <a:t>נושאי הסקר</a:t>
            </a:r>
          </a:p>
        </p:txBody>
      </p:sp>
      <p:graphicFrame>
        <p:nvGraphicFramePr>
          <p:cNvPr id="5" name="Content Placeholder 2">
            <a:extLst>
              <a:ext uri="{FF2B5EF4-FFF2-40B4-BE49-F238E27FC236}">
                <a16:creationId xmlns:a16="http://schemas.microsoft.com/office/drawing/2014/main" id="{1A16D2E2-02E4-9187-CF3F-C42E5AD825B1}"/>
              </a:ext>
            </a:extLst>
          </p:cNvPr>
          <p:cNvGraphicFramePr>
            <a:graphicFrameLocks noGrp="1"/>
          </p:cNvGraphicFramePr>
          <p:nvPr>
            <p:ph idx="1"/>
            <p:extLst>
              <p:ext uri="{D42A27DB-BD31-4B8C-83A1-F6EECF244321}">
                <p14:modId xmlns:p14="http://schemas.microsoft.com/office/powerpoint/2010/main" val="218900594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43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54388-C68B-7764-6482-ECA772ABE919}"/>
              </a:ext>
            </a:extLst>
          </p:cNvPr>
          <p:cNvSpPr>
            <a:spLocks noGrp="1"/>
          </p:cNvSpPr>
          <p:nvPr>
            <p:ph type="title"/>
          </p:nvPr>
        </p:nvSpPr>
        <p:spPr/>
        <p:txBody>
          <a:bodyPr/>
          <a:lstStyle/>
          <a:p>
            <a:pPr algn="r" rtl="1"/>
            <a:r>
              <a:rPr lang="he-IL" dirty="0">
                <a:cs typeface="+mn-cs"/>
              </a:rPr>
              <a:t>שותפות בחברה הישראלית</a:t>
            </a:r>
          </a:p>
        </p:txBody>
      </p:sp>
      <p:graphicFrame>
        <p:nvGraphicFramePr>
          <p:cNvPr id="10" name="Chart 9">
            <a:extLst>
              <a:ext uri="{FF2B5EF4-FFF2-40B4-BE49-F238E27FC236}">
                <a16:creationId xmlns:a16="http://schemas.microsoft.com/office/drawing/2014/main" id="{4A9E9B4C-AB81-029E-DE59-F070A0199B38}"/>
              </a:ext>
            </a:extLst>
          </p:cNvPr>
          <p:cNvGraphicFramePr/>
          <p:nvPr>
            <p:extLst>
              <p:ext uri="{D42A27DB-BD31-4B8C-83A1-F6EECF244321}">
                <p14:modId xmlns:p14="http://schemas.microsoft.com/office/powerpoint/2010/main" val="1054512479"/>
              </p:ext>
            </p:extLst>
          </p:nvPr>
        </p:nvGraphicFramePr>
        <p:xfrm>
          <a:off x="466268" y="1315453"/>
          <a:ext cx="5468402" cy="486151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Box 1">
            <a:extLst>
              <a:ext uri="{FF2B5EF4-FFF2-40B4-BE49-F238E27FC236}">
                <a16:creationId xmlns:a16="http://schemas.microsoft.com/office/drawing/2014/main" id="{5B238A51-4055-8CCF-DFC0-5CDDC59AD96B}"/>
              </a:ext>
            </a:extLst>
          </p:cNvPr>
          <p:cNvSpPr txBox="1"/>
          <p:nvPr/>
        </p:nvSpPr>
        <p:spPr>
          <a:xfrm>
            <a:off x="308811" y="6140422"/>
            <a:ext cx="5340065" cy="704906"/>
          </a:xfrm>
          <a:prstGeom prst="rect">
            <a:avLst/>
          </a:prstGeom>
          <a:solidFill>
            <a:prstClr val="white"/>
          </a:solidFill>
          <a:ln>
            <a:noFill/>
          </a:ln>
        </p:spPr>
        <p:txBody>
          <a:bodyPr rot="0" spcFirstLastPara="0" vert="horz" wrap="square" lIns="0" tIns="0" rIns="0" bIns="0" numCol="1" spcCol="0" rtlCol="1" fromWordArt="0" anchor="t" anchorCtr="0" forceAA="0" compatLnSpc="1">
            <a:prstTxWarp prst="textNoShape">
              <a:avLst/>
            </a:prstTxWarp>
            <a:noAutofit/>
          </a:bodyPr>
          <a:lstStyle/>
          <a:p>
            <a:pPr algn="r" rtl="1">
              <a:spcAft>
                <a:spcPts val="1000"/>
              </a:spcAft>
            </a:pPr>
            <a:r>
              <a:rPr lang="he-IL"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rPr>
              <a:t>האם גברים חרדים צריכים לתרום למדינה בדרך נוספת מלבד לימוד תורה? (סקר חרדים ספטמבר 2023)</a:t>
            </a:r>
            <a:endParaRPr lang="en-US"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40EBDB5F-5209-6534-77FD-B193C25E276E}"/>
              </a:ext>
            </a:extLst>
          </p:cNvPr>
          <p:cNvSpPr txBox="1"/>
          <p:nvPr/>
        </p:nvSpPr>
        <p:spPr>
          <a:xfrm>
            <a:off x="6107122" y="1385888"/>
            <a:ext cx="5618610" cy="4536819"/>
          </a:xfrm>
          <a:prstGeom prst="rect">
            <a:avLst/>
          </a:prstGeom>
          <a:noFill/>
        </p:spPr>
        <p:txBody>
          <a:bodyPr wrap="square" rtlCol="1">
            <a:spAutoFit/>
          </a:bodyPr>
          <a:lstStyle/>
          <a:p>
            <a:pPr marL="285750" indent="-285750" algn="r" rtl="1">
              <a:lnSpc>
                <a:spcPct val="150000"/>
              </a:lnSpc>
              <a:buFont typeface="Arial" panose="020B0604020202020204" pitchFamily="34" charset="0"/>
              <a:buChar char="•"/>
            </a:pPr>
            <a:r>
              <a:rPr lang="he-IL" sz="2800" dirty="0"/>
              <a:t>מעל 60% חשים תחושת גאווה ושייכות לישראל</a:t>
            </a:r>
          </a:p>
          <a:p>
            <a:pPr marL="285750" indent="-285750" algn="r" rtl="1">
              <a:lnSpc>
                <a:spcPct val="150000"/>
              </a:lnSpc>
              <a:buFont typeface="Arial" panose="020B0604020202020204" pitchFamily="34" charset="0"/>
              <a:buChar char="•"/>
            </a:pPr>
            <a:r>
              <a:rPr lang="he-IL" sz="2800" dirty="0"/>
              <a:t>חסידים וליטאים חשים פחות גאווה ושייכות מספרדים וחב"דניקים/אחרים ושמרנים פחות ממודרניים.</a:t>
            </a:r>
          </a:p>
          <a:p>
            <a:pPr marL="285750" indent="-285750" algn="r" rtl="1">
              <a:lnSpc>
                <a:spcPct val="150000"/>
              </a:lnSpc>
              <a:buFont typeface="Arial" panose="020B0604020202020204" pitchFamily="34" charset="0"/>
              <a:buChar char="•"/>
            </a:pPr>
            <a:r>
              <a:rPr lang="he-IL" sz="2800" dirty="0"/>
              <a:t>צעירים חשים בממוצע פחות גאווה ממבוגרים</a:t>
            </a:r>
          </a:p>
        </p:txBody>
      </p:sp>
    </p:spTree>
    <p:extLst>
      <p:ext uri="{BB962C8B-B14F-4D97-AF65-F5344CB8AC3E}">
        <p14:creationId xmlns:p14="http://schemas.microsoft.com/office/powerpoint/2010/main" val="2297078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35C95-3DC1-9FCE-A8F5-385B6F045A82}"/>
              </a:ext>
            </a:extLst>
          </p:cNvPr>
          <p:cNvSpPr>
            <a:spLocks noGrp="1"/>
          </p:cNvSpPr>
          <p:nvPr>
            <p:ph type="title"/>
          </p:nvPr>
        </p:nvSpPr>
        <p:spPr>
          <a:xfrm>
            <a:off x="1495926" y="113410"/>
            <a:ext cx="10515600" cy="1325563"/>
          </a:xfrm>
        </p:spPr>
        <p:txBody>
          <a:bodyPr/>
          <a:lstStyle/>
          <a:p>
            <a:pPr algn="r" rtl="1"/>
            <a:r>
              <a:rPr lang="he-IL" dirty="0">
                <a:cs typeface="+mn-cs"/>
              </a:rPr>
              <a:t>תפיסות דמוקרטיות</a:t>
            </a:r>
          </a:p>
        </p:txBody>
      </p:sp>
      <p:sp>
        <p:nvSpPr>
          <p:cNvPr id="3" name="Content Placeholder 2">
            <a:extLst>
              <a:ext uri="{FF2B5EF4-FFF2-40B4-BE49-F238E27FC236}">
                <a16:creationId xmlns:a16="http://schemas.microsoft.com/office/drawing/2014/main" id="{1148223E-9EC6-C752-24BD-A0F2008D8A0A}"/>
              </a:ext>
            </a:extLst>
          </p:cNvPr>
          <p:cNvSpPr>
            <a:spLocks noGrp="1"/>
          </p:cNvSpPr>
          <p:nvPr>
            <p:ph idx="1"/>
          </p:nvPr>
        </p:nvSpPr>
        <p:spPr>
          <a:xfrm>
            <a:off x="9815996" y="1438973"/>
            <a:ext cx="2195530" cy="4351338"/>
          </a:xfrm>
        </p:spPr>
        <p:txBody>
          <a:bodyPr/>
          <a:lstStyle/>
          <a:p>
            <a:pPr marL="0" indent="0" algn="r" rtl="1">
              <a:buNone/>
            </a:pPr>
            <a:r>
              <a:rPr lang="he-IL" dirty="0"/>
              <a:t>ל-72% חשוב לחיות בדמוקרטיה</a:t>
            </a:r>
          </a:p>
          <a:p>
            <a:pPr marL="0" indent="0" algn="r" rtl="1">
              <a:buNone/>
            </a:pPr>
            <a:r>
              <a:rPr lang="he-IL" dirty="0"/>
              <a:t>אבל מהי דמוקרטיה בעיני החרדים?</a:t>
            </a:r>
          </a:p>
        </p:txBody>
      </p:sp>
      <p:pic>
        <p:nvPicPr>
          <p:cNvPr id="4" name="Picture 3">
            <a:extLst>
              <a:ext uri="{FF2B5EF4-FFF2-40B4-BE49-F238E27FC236}">
                <a16:creationId xmlns:a16="http://schemas.microsoft.com/office/drawing/2014/main" id="{C3EB6F34-CCBF-1F39-30DB-F7D77A127A3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139432"/>
            <a:ext cx="9848968" cy="4924484"/>
          </a:xfrm>
          <a:prstGeom prst="rect">
            <a:avLst/>
          </a:prstGeom>
          <a:noFill/>
          <a:ln>
            <a:noFill/>
          </a:ln>
        </p:spPr>
      </p:pic>
    </p:spTree>
    <p:extLst>
      <p:ext uri="{BB962C8B-B14F-4D97-AF65-F5344CB8AC3E}">
        <p14:creationId xmlns:p14="http://schemas.microsoft.com/office/powerpoint/2010/main" val="3891945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58CBC913-3055-090F-24C1-30DDE46531A5}"/>
              </a:ext>
            </a:extLst>
          </p:cNvPr>
          <p:cNvGraphicFramePr/>
          <p:nvPr>
            <p:extLst>
              <p:ext uri="{D42A27DB-BD31-4B8C-83A1-F6EECF244321}">
                <p14:modId xmlns:p14="http://schemas.microsoft.com/office/powerpoint/2010/main" val="3593019982"/>
              </p:ext>
            </p:extLst>
          </p:nvPr>
        </p:nvGraphicFramePr>
        <p:xfrm>
          <a:off x="0" y="786063"/>
          <a:ext cx="12192000" cy="577515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Box 1">
            <a:extLst>
              <a:ext uri="{FF2B5EF4-FFF2-40B4-BE49-F238E27FC236}">
                <a16:creationId xmlns:a16="http://schemas.microsoft.com/office/drawing/2014/main" id="{FA12DF97-0979-7683-4D95-2D32F5A2F161}"/>
              </a:ext>
            </a:extLst>
          </p:cNvPr>
          <p:cNvSpPr txBox="1"/>
          <p:nvPr/>
        </p:nvSpPr>
        <p:spPr>
          <a:xfrm>
            <a:off x="609600" y="296780"/>
            <a:ext cx="9889137" cy="489284"/>
          </a:xfrm>
          <a:prstGeom prst="rect">
            <a:avLst/>
          </a:prstGeom>
          <a:solidFill>
            <a:prstClr val="white"/>
          </a:solidFill>
          <a:ln>
            <a:noFill/>
          </a:ln>
        </p:spPr>
        <p:txBody>
          <a:bodyPr rot="0" spcFirstLastPara="0" vert="horz" wrap="square" lIns="0" tIns="0" rIns="0" bIns="0" numCol="1" spcCol="0" rtlCol="1" fromWordArt="0" anchor="t" anchorCtr="0" forceAA="0" compatLnSpc="1">
            <a:prstTxWarp prst="textNoShape">
              <a:avLst/>
            </a:prstTxWarp>
            <a:noAutofit/>
          </a:bodyPr>
          <a:lstStyle/>
          <a:p>
            <a:pPr algn="r" rtl="1">
              <a:spcAft>
                <a:spcPts val="1000"/>
              </a:spcAft>
            </a:pPr>
            <a:r>
              <a:rPr lang="he-IL" sz="20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rPr>
              <a:t>באיזו מידה המאפיינים הדמוקרטיים הבאים חיוניים לדמוקרטיה (סקר חרדים ספטמבר 2023)</a:t>
            </a:r>
            <a:endParaRPr lang="en-US" sz="20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4396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93CF90-A9D1-DCEA-8DA8-B8C312F5E211}"/>
              </a:ext>
            </a:extLst>
          </p:cNvPr>
          <p:cNvSpPr>
            <a:spLocks noGrp="1"/>
          </p:cNvSpPr>
          <p:nvPr>
            <p:ph idx="1"/>
          </p:nvPr>
        </p:nvSpPr>
        <p:spPr>
          <a:xfrm>
            <a:off x="1271336" y="189330"/>
            <a:ext cx="10515600" cy="4351338"/>
          </a:xfrm>
        </p:spPr>
        <p:txBody>
          <a:bodyPr/>
          <a:lstStyle/>
          <a:p>
            <a:pPr algn="r" rtl="1"/>
            <a:r>
              <a:rPr lang="he-IL" dirty="0"/>
              <a:t>87% לא חושבים שלגברים צריכים להיות יותר זכויות מנשים</a:t>
            </a:r>
          </a:p>
          <a:p>
            <a:pPr algn="r" rtl="1"/>
            <a:r>
              <a:rPr lang="he-IL" dirty="0"/>
              <a:t>אבל:</a:t>
            </a:r>
          </a:p>
          <a:p>
            <a:pPr marL="0" indent="0" algn="r" rtl="1">
              <a:buNone/>
            </a:pPr>
            <a:endParaRPr lang="he-IL" dirty="0"/>
          </a:p>
        </p:txBody>
      </p:sp>
      <p:graphicFrame>
        <p:nvGraphicFramePr>
          <p:cNvPr id="4" name="Chart 3">
            <a:extLst>
              <a:ext uri="{FF2B5EF4-FFF2-40B4-BE49-F238E27FC236}">
                <a16:creationId xmlns:a16="http://schemas.microsoft.com/office/drawing/2014/main" id="{C90712F7-9BCD-34A7-41B8-343E07230440}"/>
              </a:ext>
            </a:extLst>
          </p:cNvPr>
          <p:cNvGraphicFramePr/>
          <p:nvPr>
            <p:extLst>
              <p:ext uri="{D42A27DB-BD31-4B8C-83A1-F6EECF244321}">
                <p14:modId xmlns:p14="http://schemas.microsoft.com/office/powerpoint/2010/main" val="220947587"/>
              </p:ext>
            </p:extLst>
          </p:nvPr>
        </p:nvGraphicFramePr>
        <p:xfrm>
          <a:off x="818148" y="899744"/>
          <a:ext cx="10102516" cy="485937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A6DE8247-51C4-F4F7-F84F-ED8DD123DD8C}"/>
              </a:ext>
            </a:extLst>
          </p:cNvPr>
          <p:cNvSpPr txBox="1"/>
          <p:nvPr/>
        </p:nvSpPr>
        <p:spPr>
          <a:xfrm>
            <a:off x="818148" y="5919537"/>
            <a:ext cx="8470231" cy="1107996"/>
          </a:xfrm>
          <a:prstGeom prst="rect">
            <a:avLst/>
          </a:prstGeom>
          <a:noFill/>
        </p:spPr>
        <p:txBody>
          <a:bodyPr wrap="square" rtlCol="1">
            <a:spAutoFit/>
          </a:bodyPr>
          <a:lstStyle/>
          <a:p>
            <a:pPr algn="r" rtl="1"/>
            <a:r>
              <a:rPr lang="he-IL" sz="22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rPr>
              <a:t>תמיכה בשילוב נשים חרדיות בקבלת ההחלטות בנושאים שונים (סקר חרדים ספטמבר 2023)</a:t>
            </a:r>
            <a:endParaRPr lang="en-US" sz="22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endParaRPr>
          </a:p>
          <a:p>
            <a:pPr algn="r" rtl="1"/>
            <a:endParaRPr lang="he-IL" sz="2200" dirty="0"/>
          </a:p>
        </p:txBody>
      </p:sp>
    </p:spTree>
    <p:extLst>
      <p:ext uri="{BB962C8B-B14F-4D97-AF65-F5344CB8AC3E}">
        <p14:creationId xmlns:p14="http://schemas.microsoft.com/office/powerpoint/2010/main" val="739680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C19C492-6305-45C6-6A1B-4753FA4B48E3}"/>
              </a:ext>
            </a:extLst>
          </p:cNvPr>
          <p:cNvSpPr>
            <a:spLocks noGrp="1"/>
          </p:cNvSpPr>
          <p:nvPr>
            <p:ph idx="1"/>
          </p:nvPr>
        </p:nvSpPr>
        <p:spPr>
          <a:xfrm>
            <a:off x="8807116" y="958515"/>
            <a:ext cx="3206416" cy="5514473"/>
          </a:xfrm>
        </p:spPr>
        <p:txBody>
          <a:bodyPr>
            <a:normAutofit fontScale="92500"/>
          </a:bodyPr>
          <a:lstStyle/>
          <a:p>
            <a:pPr algn="r" rtl="1">
              <a:lnSpc>
                <a:spcPct val="150000"/>
              </a:lnSpc>
            </a:pPr>
            <a:r>
              <a:rPr lang="he-IL" dirty="0"/>
              <a:t>60% מסכימים עם מתן זכויות יתר ליהודים</a:t>
            </a:r>
          </a:p>
          <a:p>
            <a:pPr algn="r" rtl="1">
              <a:lnSpc>
                <a:spcPct val="150000"/>
              </a:lnSpc>
            </a:pPr>
            <a:r>
              <a:rPr lang="he-IL" sz="2800" dirty="0"/>
              <a:t>75% מהחרדים בסקר אחר תומכים במתן זכויות יתר ליהודים לעומת 38% בלבד בקרב לא חרדים.</a:t>
            </a:r>
          </a:p>
        </p:txBody>
      </p:sp>
      <p:pic>
        <p:nvPicPr>
          <p:cNvPr id="4" name="Picture 3">
            <a:extLst>
              <a:ext uri="{FF2B5EF4-FFF2-40B4-BE49-F238E27FC236}">
                <a16:creationId xmlns:a16="http://schemas.microsoft.com/office/drawing/2014/main" id="{B08FF623-5A3C-D9D9-2975-9D405EBA791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126" y="958516"/>
            <a:ext cx="8758990" cy="5514473"/>
          </a:xfrm>
          <a:prstGeom prst="rect">
            <a:avLst/>
          </a:prstGeom>
          <a:noFill/>
          <a:ln>
            <a:noFill/>
          </a:ln>
        </p:spPr>
      </p:pic>
      <p:sp>
        <p:nvSpPr>
          <p:cNvPr id="5" name="TextBox 4">
            <a:extLst>
              <a:ext uri="{FF2B5EF4-FFF2-40B4-BE49-F238E27FC236}">
                <a16:creationId xmlns:a16="http://schemas.microsoft.com/office/drawing/2014/main" id="{927A4BA6-9615-59B3-465E-D354F9F64596}"/>
              </a:ext>
            </a:extLst>
          </p:cNvPr>
          <p:cNvSpPr txBox="1"/>
          <p:nvPr/>
        </p:nvSpPr>
        <p:spPr>
          <a:xfrm>
            <a:off x="48126" y="385011"/>
            <a:ext cx="8758990" cy="430887"/>
          </a:xfrm>
          <a:prstGeom prst="rect">
            <a:avLst/>
          </a:prstGeom>
          <a:noFill/>
        </p:spPr>
        <p:txBody>
          <a:bodyPr wrap="square" rtlCol="1">
            <a:spAutoFit/>
          </a:bodyPr>
          <a:lstStyle/>
          <a:p>
            <a:pPr algn="r" rtl="1"/>
            <a:r>
              <a:rPr lang="he-IL" sz="2200" i="1" dirty="0">
                <a:effectLst/>
                <a:latin typeface="Calibri" panose="020F0502020204030204" pitchFamily="34" charset="0"/>
                <a:ea typeface="Calibri" panose="020F0502020204030204" pitchFamily="34" charset="0"/>
                <a:cs typeface="Arial" panose="020B0604020202020204" pitchFamily="34" charset="0"/>
              </a:rPr>
              <a:t>מידת התמיכה במתן זכויות יתר ליהודים על פני לא יהודים (סקר כללי יולי 2023)</a:t>
            </a:r>
            <a:endParaRPr lang="he-IL" sz="2200" i="1" dirty="0"/>
          </a:p>
        </p:txBody>
      </p:sp>
    </p:spTree>
    <p:extLst>
      <p:ext uri="{BB962C8B-B14F-4D97-AF65-F5344CB8AC3E}">
        <p14:creationId xmlns:p14="http://schemas.microsoft.com/office/powerpoint/2010/main" val="241792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B3F05D0-21CF-D1CF-BA44-90D20C80589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51" y="802106"/>
            <a:ext cx="8047221" cy="5919536"/>
          </a:xfrm>
          <a:prstGeom prst="rect">
            <a:avLst/>
          </a:prstGeom>
          <a:noFill/>
          <a:ln>
            <a:noFill/>
          </a:ln>
        </p:spPr>
      </p:pic>
      <p:sp>
        <p:nvSpPr>
          <p:cNvPr id="5" name="TextBox 4">
            <a:extLst>
              <a:ext uri="{FF2B5EF4-FFF2-40B4-BE49-F238E27FC236}">
                <a16:creationId xmlns:a16="http://schemas.microsoft.com/office/drawing/2014/main" id="{59BAC403-0553-B286-7641-72056607748F}"/>
              </a:ext>
            </a:extLst>
          </p:cNvPr>
          <p:cNvSpPr txBox="1"/>
          <p:nvPr/>
        </p:nvSpPr>
        <p:spPr>
          <a:xfrm>
            <a:off x="-128337" y="0"/>
            <a:ext cx="8309809" cy="1107996"/>
          </a:xfrm>
          <a:prstGeom prst="rect">
            <a:avLst/>
          </a:prstGeom>
          <a:noFill/>
        </p:spPr>
        <p:txBody>
          <a:bodyPr wrap="square" rtlCol="1">
            <a:spAutoFit/>
          </a:bodyPr>
          <a:lstStyle/>
          <a:p>
            <a:pPr algn="r" rtl="1"/>
            <a:r>
              <a:rPr lang="he-IL" sz="22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rPr>
              <a:t>מדד מאוחד למידת הערכת הדמוקרטיה הישראלית ותפקודה (סקר חרדים ספטמבר 2023)</a:t>
            </a:r>
            <a:endParaRPr lang="en-US" sz="2200" i="1" kern="100" dirty="0">
              <a:solidFill>
                <a:srgbClr val="44546A"/>
              </a:solidFill>
              <a:effectLst/>
              <a:latin typeface="Calibri" panose="020F0502020204030204" pitchFamily="34" charset="0"/>
              <a:ea typeface="Calibri" panose="020F0502020204030204" pitchFamily="34" charset="0"/>
              <a:cs typeface="Arial" panose="020B0604020202020204" pitchFamily="34" charset="0"/>
            </a:endParaRPr>
          </a:p>
          <a:p>
            <a:pPr algn="r" rtl="1"/>
            <a:endParaRPr lang="he-IL" sz="2200" dirty="0"/>
          </a:p>
        </p:txBody>
      </p:sp>
      <p:sp>
        <p:nvSpPr>
          <p:cNvPr id="3" name="TextBox 2">
            <a:extLst>
              <a:ext uri="{FF2B5EF4-FFF2-40B4-BE49-F238E27FC236}">
                <a16:creationId xmlns:a16="http://schemas.microsoft.com/office/drawing/2014/main" id="{D559C57D-0492-1175-91EB-E01BE506D591}"/>
              </a:ext>
            </a:extLst>
          </p:cNvPr>
          <p:cNvSpPr txBox="1"/>
          <p:nvPr/>
        </p:nvSpPr>
        <p:spPr>
          <a:xfrm>
            <a:off x="8181472" y="802106"/>
            <a:ext cx="3635644" cy="3890489"/>
          </a:xfrm>
          <a:prstGeom prst="rect">
            <a:avLst/>
          </a:prstGeom>
          <a:noFill/>
        </p:spPr>
        <p:txBody>
          <a:bodyPr wrap="square" rtlCol="1">
            <a:spAutoFit/>
          </a:bodyPr>
          <a:lstStyle/>
          <a:p>
            <a:pPr marL="285750" indent="-285750" algn="r" rtl="1">
              <a:lnSpc>
                <a:spcPct val="150000"/>
              </a:lnSpc>
              <a:buFont typeface="Arial" panose="020B0604020202020204" pitchFamily="34" charset="0"/>
              <a:buChar char="•"/>
            </a:pPr>
            <a:r>
              <a:rPr lang="he-IL" sz="2800" dirty="0"/>
              <a:t>קיימת הערכה בינונית של תפקוד ושביעות רצון מהדמוקרטיה הישראלית- ממוצע 2.97 בסקלה של 1-5.</a:t>
            </a:r>
          </a:p>
          <a:p>
            <a:pPr marL="285750" indent="-285750" algn="r" rtl="1">
              <a:lnSpc>
                <a:spcPct val="150000"/>
              </a:lnSpc>
              <a:buFont typeface="Arial" panose="020B0604020202020204" pitchFamily="34" charset="0"/>
              <a:buChar char="•"/>
            </a:pPr>
            <a:endParaRPr lang="he-IL" sz="2800" dirty="0"/>
          </a:p>
        </p:txBody>
      </p:sp>
    </p:spTree>
    <p:extLst>
      <p:ext uri="{BB962C8B-B14F-4D97-AF65-F5344CB8AC3E}">
        <p14:creationId xmlns:p14="http://schemas.microsoft.com/office/powerpoint/2010/main" val="25469563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498</TotalTime>
  <Words>924</Words>
  <Application>Microsoft Office PowerPoint</Application>
  <PresentationFormat>Widescreen</PresentationFormat>
  <Paragraphs>92</Paragraphs>
  <Slides>17</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David</vt:lpstr>
      <vt:lpstr>Times New Roman</vt:lpstr>
      <vt:lpstr>Office Theme</vt:lpstr>
      <vt:lpstr>מצע לדיון שולחן עגול בנושא התפיסות הפוליטיות של הציבור החרדי: משמעויות לדמוקרטיה הישראלית  </vt:lpstr>
      <vt:lpstr>סקר</vt:lpstr>
      <vt:lpstr>נושאי הסקר</vt:lpstr>
      <vt:lpstr>שותפות בחברה הישראלית</vt:lpstr>
      <vt:lpstr>תפיסות דמוקרטיות</vt:lpstr>
      <vt:lpstr>PowerPoint Presentation</vt:lpstr>
      <vt:lpstr>PowerPoint Presentation</vt:lpstr>
      <vt:lpstr>PowerPoint Presentation</vt:lpstr>
      <vt:lpstr>PowerPoint Presentation</vt:lpstr>
      <vt:lpstr>אמון ושביעות רצון</vt:lpstr>
      <vt:lpstr>PowerPoint Presentation</vt:lpstr>
      <vt:lpstr>PowerPoint Presentation</vt:lpstr>
      <vt:lpstr>PowerPoint Presentation</vt:lpstr>
      <vt:lpstr>עמדות פוליטיות</vt:lpstr>
      <vt:lpstr>PowerPoint Presentation</vt:lpstr>
      <vt:lpstr>PowerPoint Presentation</vt:lpstr>
      <vt:lpstr>השפעת המלחמה בעזה על עמדות הציבור החרדי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מה חושב הציבור בישראל על רישוי נשק פרטי?</dc:title>
  <dc:creator>Asif Efrat</dc:creator>
  <cp:lastModifiedBy>Shahaf Zamir</cp:lastModifiedBy>
  <cp:revision>45</cp:revision>
  <dcterms:created xsi:type="dcterms:W3CDTF">2024-03-01T07:46:10Z</dcterms:created>
  <dcterms:modified xsi:type="dcterms:W3CDTF">2024-07-03T07:28:01Z</dcterms:modified>
</cp:coreProperties>
</file>