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67" r:id="rId5"/>
    <p:sldId id="269" r:id="rId6"/>
    <p:sldId id="268" r:id="rId7"/>
    <p:sldId id="257" r:id="rId8"/>
    <p:sldId id="258" r:id="rId9"/>
    <p:sldId id="265" r:id="rId10"/>
  </p:sldIdLst>
  <p:sldSz cx="12192000" cy="6858000"/>
  <p:notesSz cx="6797675" cy="9928225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D3D273-41A1-4CCD-9586-CDFFC8BF5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4949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86FC-0E37-4F27-961F-5F4F1F6E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A4E7C-EB77-459E-83D9-A6431A3E0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5AE29-2A8C-48B0-BE38-D1E4F62B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545-15CA-499F-94A9-F5EF5E841E6B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BAFB2-7D47-4961-BC6F-E8140EAE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4EB12-A193-42F2-9A52-DECEF862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3B00-9610-4DA3-B2DF-F8C76AE5280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2550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6B5DF9-7393-4743-A9EB-B4BD5FEB0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AF037-6B0A-4511-A6FF-6A94FF809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41426-2B6A-444D-96A9-21C34BFB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545-15CA-499F-94A9-F5EF5E841E6B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B6C88-9A3D-4FAD-B73A-45122990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DDA6-49A2-47A7-8EB1-1DA62684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3B00-9610-4DA3-B2DF-F8C76AE5280D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88075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1672-7761-4308-B808-D96BDD60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5AB7E-F080-4491-AEEE-22FC6E114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518D4-4C52-48B1-9043-08C83119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545-15CA-499F-94A9-F5EF5E841E6B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BDF43-F2F9-41E9-A9D0-6C585041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56EB-2F98-4D7E-B1E6-1A2B710E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3B00-9610-4DA3-B2DF-F8C76AE5280D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92365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F6FB-0E77-4B3D-ACD2-6D8539DC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708DE-ECEF-4FEB-BE32-3265697AF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CB8DD-6B5B-4137-966F-68DE1EA0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545-15CA-499F-94A9-F5EF5E841E6B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33A0F-E0E8-4675-9688-91003296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BF203-4569-4273-8666-EFD11717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3B00-9610-4DA3-B2DF-F8C76AE5280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156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6BBE-A6DB-4F55-8D1F-0EA9B74D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FBE74-1715-46CA-8CF6-476F3AD8F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5E5A6-B115-4EE1-9269-3D35E42A3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EE924-8E92-43B1-960B-4E4DC3FF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545-15CA-499F-94A9-F5EF5E841E6B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FD801-A1E4-41F0-8164-68D24022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2F527-191C-4CD7-BC53-CCEEE200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3B00-9610-4DA3-B2DF-F8C76AE5280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5653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D071-1EA4-4DFF-8675-AF06317C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4396F-03A5-40BC-A5D3-F1C34F802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5C2BD-B1C6-41BA-9D5C-9A4FF6A46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F093F-D38D-4269-885D-D36B44A0C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104BD-4F9E-4752-93CB-42CFA059D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3F03B-01BC-4DAE-9071-360A1CA3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545-15CA-499F-94A9-F5EF5E841E6B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BEA5DB-EB71-4323-9230-A4E8DE7B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C1B0B5-C573-47D0-9883-1304E5BC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3B00-9610-4DA3-B2DF-F8C76AE5280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5436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CE934-F1CC-496A-8ACB-51CC1140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47959-B59F-4732-87F2-6B011EAD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545-15CA-499F-94A9-F5EF5E841E6B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F94DF-9037-4A0E-A8F5-76C97608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BFC64-6603-46BF-9738-E922670C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3B00-9610-4DA3-B2DF-F8C76AE5280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5807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6793A5-A6AF-440B-94BF-5469DE0E8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545-15CA-499F-94A9-F5EF5E841E6B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D7DC8-C8AF-423A-97E4-79581C1E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52B14-FE24-4FD9-8677-04E3357E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3B00-9610-4DA3-B2DF-F8C76AE5280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459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7ADCD-5EAC-4CDC-A326-0CE94B8E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F3ED6-F621-4FAC-82A2-BD5C07D2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C44E3-67DB-4F04-B5DF-C42044A55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31B38-A537-4B3A-9FDD-4703CE8B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545-15CA-499F-94A9-F5EF5E841E6B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DE7DF-8AF7-465B-830C-262AB20B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ADA30-DBCE-4BEF-B780-BF90EE16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3B00-9610-4DA3-B2DF-F8C76AE5280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7386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FD39-5460-40C5-9969-18AB4A49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DC6B6-2E2F-486A-9A99-205D90404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611B1-3506-4654-B502-0F281292F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8704B-B341-4AD9-BE62-84E447BD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545-15CA-499F-94A9-F5EF5E841E6B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CE590-1EA5-4017-A888-B50359CA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7D173-F53A-4740-92CE-38CC60F6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3B00-9610-4DA3-B2DF-F8C76AE5280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1068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3C363-F547-49F8-89D8-6777312A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52269-7664-492D-8B89-9544B8033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8D091-C32D-4C1C-A69A-85768FDFD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5545-15CA-499F-94A9-F5EF5E841E6B}" type="datetimeFigureOut">
              <a:rPr lang="en-IL" smtClean="0"/>
              <a:t>05/06/2024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AAEDF-F07E-4102-AF40-275C6D643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30EB4-3694-4FBD-A919-47ECD5DBC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3B00-9610-4DA3-B2DF-F8C76AE5280D}" type="slidenum">
              <a:rPr lang="en-IL" smtClean="0"/>
              <a:t>‹#›</a:t>
            </a:fld>
            <a:endParaRPr lang="en-I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EC8843-B7B7-DA2D-85ED-CF47F3DF8D37}"/>
              </a:ext>
            </a:extLst>
          </p:cNvPr>
          <p:cNvPicPr/>
          <p:nvPr userDrawn="1"/>
        </p:nvPicPr>
        <p:blipFill>
          <a:blip r:embed="rId1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77" y="6060093"/>
            <a:ext cx="2347101" cy="592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46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DF7C-3307-425F-A3AA-F37939448FE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054693"/>
            <a:ext cx="9144000" cy="1486366"/>
          </a:xfrm>
        </p:spPr>
        <p:txBody>
          <a:bodyPr/>
          <a:lstStyle/>
          <a:p>
            <a:pPr algn="ctr"/>
            <a:r>
              <a:rPr lang="he-IL" dirty="0"/>
              <a:t>מגמות בדעת הקהל בהשפעת המלחמה בעזה </a:t>
            </a:r>
            <a:br>
              <a:rPr lang="he-IL" dirty="0"/>
            </a:b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F7B29-4647-49F3-B5DF-CA7C386DC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514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he-IL" sz="3200" dirty="0"/>
              <a:t>נתונים מסקרי המכון לחירות ואחריות</a:t>
            </a:r>
            <a:endParaRPr lang="en-US" sz="3200" dirty="0"/>
          </a:p>
          <a:p>
            <a:r>
              <a:rPr lang="he-IL" sz="3200" dirty="0"/>
              <a:t>בקרב מדגמים מייצגים של הציבור בישראל</a:t>
            </a:r>
          </a:p>
          <a:p>
            <a:r>
              <a:rPr lang="he-IL" sz="3200" dirty="0"/>
              <a:t>2023-2024</a:t>
            </a:r>
            <a:endParaRPr lang="en-IL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6EF5B-6C55-4B59-AA51-4DED3513B0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35" y="574662"/>
            <a:ext cx="7951694" cy="10954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8C8164-79FB-B531-DD37-12F818939343}"/>
              </a:ext>
            </a:extLst>
          </p:cNvPr>
          <p:cNvSpPr/>
          <p:nvPr/>
        </p:nvSpPr>
        <p:spPr>
          <a:xfrm>
            <a:off x="8785412" y="5745455"/>
            <a:ext cx="3325906" cy="1075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63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6099-3111-5F82-0051-C46C7459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8969"/>
            <a:ext cx="10515600" cy="1325563"/>
          </a:xfrm>
        </p:spPr>
        <p:txBody>
          <a:bodyPr/>
          <a:lstStyle/>
          <a:p>
            <a:pPr algn="ctr" rtl="1"/>
            <a:r>
              <a:rPr lang="he-IL" dirty="0"/>
              <a:t> המלחמה ועמדות הציבור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34E5-EB4D-AB29-BABA-39E13D742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459"/>
            <a:ext cx="10515600" cy="4769504"/>
          </a:xfrm>
        </p:spPr>
        <p:txBody>
          <a:bodyPr/>
          <a:lstStyle/>
          <a:p>
            <a:pPr algn="r" rtl="1"/>
            <a:r>
              <a:rPr lang="he-IL" sz="3200" dirty="0"/>
              <a:t>איומים ביטחוניים עלולים לערער תפיסות דמוקרטיות-ליברליות</a:t>
            </a:r>
          </a:p>
          <a:p>
            <a:pPr algn="r" rtl="1"/>
            <a:r>
              <a:rPr lang="he-IL" sz="3200" dirty="0"/>
              <a:t>טרם המלחמה, לאחר גל המחאה, ישראל בנקודת שיא בחשיבה הדמוקרטית של הציבור</a:t>
            </a:r>
          </a:p>
          <a:p>
            <a:pPr algn="r" rtl="1"/>
            <a:r>
              <a:rPr lang="he-IL" sz="3200" dirty="0"/>
              <a:t>המלחמה מסיגה את התפיסות הדמוקרטיות לאחור </a:t>
            </a:r>
          </a:p>
          <a:p>
            <a:pPr algn="r" rtl="1"/>
            <a:r>
              <a:rPr lang="he-IL" sz="3200" dirty="0"/>
              <a:t>אולם יש דברים שאינם משתנים:</a:t>
            </a:r>
          </a:p>
          <a:p>
            <a:pPr lvl="1" algn="r" rtl="1"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</a:pPr>
            <a:r>
              <a:rPr lang="he-IL" sz="3200" dirty="0"/>
              <a:t>חוסר אמון ברשויות הפוליטיות (כנסת 10%</a:t>
            </a:r>
            <a:r>
              <a:rPr lang="en-US" sz="3200" dirty="0"/>
              <a:t>;</a:t>
            </a:r>
            <a:r>
              <a:rPr lang="he-IL" sz="3200" dirty="0"/>
              <a:t> ממשלה 15%)</a:t>
            </a:r>
          </a:p>
          <a:p>
            <a:pPr lvl="1" algn="r" rtl="1">
              <a:spcBef>
                <a:spcPts val="1200"/>
              </a:spcBef>
              <a:buSzPct val="75000"/>
              <a:buFont typeface="Wingdings" panose="05000000000000000000" pitchFamily="2" charset="2"/>
              <a:buChar char="§"/>
            </a:pPr>
            <a:r>
              <a:rPr lang="he-IL" sz="3200" dirty="0"/>
              <a:t>קיטוב:</a:t>
            </a:r>
            <a:r>
              <a:rPr lang="en-US" sz="3200" dirty="0"/>
              <a:t> </a:t>
            </a:r>
            <a:r>
              <a:rPr lang="he-IL" sz="3200" dirty="0"/>
              <a:t>עד כמה המחנות הפוליטיים עוינים זה את זה?</a:t>
            </a:r>
          </a:p>
          <a:p>
            <a:pPr marL="457200" lvl="1" indent="0" algn="r" rtl="1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87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numbers and text&#10;&#10;Description automatically generated">
            <a:extLst>
              <a:ext uri="{FF2B5EF4-FFF2-40B4-BE49-F238E27FC236}">
                <a16:creationId xmlns:a16="http://schemas.microsoft.com/office/drawing/2014/main" id="{1C46142E-868F-9633-917E-27011175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33" y="0"/>
            <a:ext cx="8200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0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6099-3111-5F82-0051-C46C7459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8969"/>
            <a:ext cx="10515600" cy="1325563"/>
          </a:xfrm>
        </p:spPr>
        <p:txBody>
          <a:bodyPr/>
          <a:lstStyle/>
          <a:p>
            <a:pPr algn="ctr" rtl="1"/>
            <a:r>
              <a:rPr lang="he-IL" dirty="0"/>
              <a:t> המלחמה וחופש הביטוי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34E5-EB4D-AB29-BABA-39E13D742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459"/>
            <a:ext cx="10515600" cy="4769504"/>
          </a:xfrm>
        </p:spPr>
        <p:txBody>
          <a:bodyPr>
            <a:normAutofit/>
          </a:bodyPr>
          <a:lstStyle/>
          <a:p>
            <a:pPr algn="r" rtl="1"/>
            <a:r>
              <a:rPr lang="he-IL" sz="3200" dirty="0"/>
              <a:t>תמיכה בקרב הציבור היהודי בהגבלות על חופש הביטוי:</a:t>
            </a:r>
          </a:p>
          <a:p>
            <a:pPr lvl="1" algn="r" rtl="1">
              <a:buSzPct val="75000"/>
              <a:buFont typeface="Wingdings" panose="05000000000000000000" pitchFamily="2" charset="2"/>
              <a:buChar char="§"/>
            </a:pPr>
            <a:r>
              <a:rPr lang="he-IL" sz="3200" dirty="0"/>
              <a:t>העמדה לדין בשל דברי שבח לחמאס (95% תמיכה)</a:t>
            </a:r>
          </a:p>
          <a:p>
            <a:pPr lvl="1" algn="r" rtl="1">
              <a:buSzPct val="75000"/>
              <a:buFont typeface="Wingdings" panose="05000000000000000000" pitchFamily="2" charset="2"/>
              <a:buChar char="§"/>
            </a:pPr>
            <a:r>
              <a:rPr lang="he-IL" sz="3200" dirty="0"/>
              <a:t>איסור על הפגנת הזדהות עם תושבי עזה (78% תמיכה)</a:t>
            </a:r>
          </a:p>
          <a:p>
            <a:pPr lvl="1" algn="r" rtl="1"/>
            <a:endParaRPr lang="he-IL" sz="3200" dirty="0"/>
          </a:p>
          <a:p>
            <a:pPr algn="r" rtl="1"/>
            <a:r>
              <a:rPr lang="he-IL" sz="3200" dirty="0"/>
              <a:t>תמיכה בקרב הציבור הימני לאיסור על ביקורת פוליטית</a:t>
            </a:r>
          </a:p>
          <a:p>
            <a:pPr lvl="1" algn="r" rtl="1">
              <a:buSzPct val="75000"/>
              <a:buFont typeface="Wingdings" panose="05000000000000000000" pitchFamily="2" charset="2"/>
              <a:buChar char="§"/>
            </a:pPr>
            <a:r>
              <a:rPr lang="he-IL" sz="3200" dirty="0"/>
              <a:t>איסור על הפגנות בקריאה להתפטרות ראש הממשלה (74% תמיכה)</a:t>
            </a:r>
          </a:p>
          <a:p>
            <a:pPr lvl="1" algn="r" rtl="1">
              <a:buSzPct val="75000"/>
              <a:buFont typeface="Wingdings" panose="05000000000000000000" pitchFamily="2" charset="2"/>
              <a:buChar char="§"/>
            </a:pPr>
            <a:r>
              <a:rPr lang="he-IL" sz="3200" dirty="0"/>
              <a:t>שלטי "אתה הראש – אתה אשם" הם הסתה (79% תמיכה)</a:t>
            </a:r>
          </a:p>
        </p:txBody>
      </p:sp>
    </p:spTree>
    <p:extLst>
      <p:ext uri="{BB962C8B-B14F-4D97-AF65-F5344CB8AC3E}">
        <p14:creationId xmlns:p14="http://schemas.microsoft.com/office/powerpoint/2010/main" val="10187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with numbers and text&#10;&#10;Description automatically generated">
            <a:extLst>
              <a:ext uri="{FF2B5EF4-FFF2-40B4-BE49-F238E27FC236}">
                <a16:creationId xmlns:a16="http://schemas.microsoft.com/office/drawing/2014/main" id="{E8C02ABB-F04B-222A-ADAA-DD281424C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45" y="155644"/>
            <a:ext cx="8210144" cy="6468892"/>
          </a:xfrm>
        </p:spPr>
      </p:pic>
    </p:spTree>
    <p:extLst>
      <p:ext uri="{BB962C8B-B14F-4D97-AF65-F5344CB8AC3E}">
        <p14:creationId xmlns:p14="http://schemas.microsoft.com/office/powerpoint/2010/main" val="23677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numbers and text&#10;&#10;Description automatically generated">
            <a:extLst>
              <a:ext uri="{FF2B5EF4-FFF2-40B4-BE49-F238E27FC236}">
                <a16:creationId xmlns:a16="http://schemas.microsoft.com/office/drawing/2014/main" id="{4F040914-BA3A-CEE3-9AFF-8F792B64C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03" y="0"/>
            <a:ext cx="8393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4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numbers and text&#10;&#10;Description automatically generated">
            <a:extLst>
              <a:ext uri="{FF2B5EF4-FFF2-40B4-BE49-F238E27FC236}">
                <a16:creationId xmlns:a16="http://schemas.microsoft.com/office/drawing/2014/main" id="{BEA52179-B463-2506-22F9-7A2C6DFB7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79" y="0"/>
            <a:ext cx="8608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1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numbers and text&#10;&#10;Description automatically generated">
            <a:extLst>
              <a:ext uri="{FF2B5EF4-FFF2-40B4-BE49-F238E27FC236}">
                <a16:creationId xmlns:a16="http://schemas.microsoft.com/office/drawing/2014/main" id="{2C5F231C-C26A-4B9F-C1EC-0884007C6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35" y="0"/>
            <a:ext cx="8424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74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E1D5-4171-4389-84D2-A691AF9C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סיכום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B1644-BEC4-4643-AEFC-7B52178E9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1825625"/>
            <a:ext cx="10781306" cy="4351338"/>
          </a:xfrm>
        </p:spPr>
        <p:txBody>
          <a:bodyPr>
            <a:normAutofit/>
          </a:bodyPr>
          <a:lstStyle/>
          <a:p>
            <a:pPr algn="r" rtl="1"/>
            <a:r>
              <a:rPr lang="he-IL" sz="3600" dirty="0"/>
              <a:t>למלחמה יש מחירים גלויים ומוחשיים</a:t>
            </a:r>
          </a:p>
          <a:p>
            <a:pPr algn="r" rtl="1"/>
            <a:r>
              <a:rPr lang="he-IL" sz="3600" dirty="0"/>
              <a:t>המחיר הסמוי של המלחמה: שחיקת הדמוקרטיה והערכים הליברליים</a:t>
            </a:r>
          </a:p>
          <a:p>
            <a:pPr algn="r" rtl="1"/>
            <a:r>
              <a:rPr lang="he-IL" sz="3600" dirty="0"/>
              <a:t>הרגע הדמוקרטי של 2023 הוחמץ</a:t>
            </a: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84600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169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מגמות בדעת הקהל בהשפעת המלחמה בעזה  </vt:lpstr>
      <vt:lpstr> המלחמה ועמדות הציבור</vt:lpstr>
      <vt:lpstr>PowerPoint Presentation</vt:lpstr>
      <vt:lpstr> המלחמה וחופש הביטוי </vt:lpstr>
      <vt:lpstr>PowerPoint Presentation</vt:lpstr>
      <vt:lpstr>PowerPoint Presentation</vt:lpstr>
      <vt:lpstr>PowerPoint Presentation</vt:lpstr>
      <vt:lpstr>PowerPoint Presentation</vt:lpstr>
      <vt:lpstr>סיכום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 חושב הציבור בישראל על רישוי נשק פרטי?</dc:title>
  <dc:creator>Asif Efrat</dc:creator>
  <cp:lastModifiedBy>Efrat Asif</cp:lastModifiedBy>
  <cp:revision>63</cp:revision>
  <cp:lastPrinted>2024-05-06T14:51:08Z</cp:lastPrinted>
  <dcterms:created xsi:type="dcterms:W3CDTF">2024-03-01T07:46:10Z</dcterms:created>
  <dcterms:modified xsi:type="dcterms:W3CDTF">2024-05-06T14:59:35Z</dcterms:modified>
</cp:coreProperties>
</file>