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70" r:id="rId2"/>
  </p:sldMasterIdLst>
  <p:notesMasterIdLst>
    <p:notesMasterId r:id="rId49"/>
  </p:notesMasterIdLst>
  <p:sldIdLst>
    <p:sldId id="257" r:id="rId3"/>
    <p:sldId id="324" r:id="rId4"/>
    <p:sldId id="271" r:id="rId5"/>
    <p:sldId id="294" r:id="rId6"/>
    <p:sldId id="295" r:id="rId7"/>
    <p:sldId id="296" r:id="rId8"/>
    <p:sldId id="298" r:id="rId9"/>
    <p:sldId id="338" r:id="rId10"/>
    <p:sldId id="348" r:id="rId11"/>
    <p:sldId id="300" r:id="rId12"/>
    <p:sldId id="264" r:id="rId13"/>
    <p:sldId id="301" r:id="rId14"/>
    <p:sldId id="302" r:id="rId15"/>
    <p:sldId id="303" r:id="rId16"/>
    <p:sldId id="325" r:id="rId17"/>
    <p:sldId id="305" r:id="rId18"/>
    <p:sldId id="329" r:id="rId19"/>
    <p:sldId id="328" r:id="rId20"/>
    <p:sldId id="304" r:id="rId21"/>
    <p:sldId id="345" r:id="rId22"/>
    <p:sldId id="327" r:id="rId23"/>
    <p:sldId id="306" r:id="rId24"/>
    <p:sldId id="307" r:id="rId25"/>
    <p:sldId id="308" r:id="rId26"/>
    <p:sldId id="319" r:id="rId27"/>
    <p:sldId id="340" r:id="rId28"/>
    <p:sldId id="309" r:id="rId29"/>
    <p:sldId id="341" r:id="rId30"/>
    <p:sldId id="342" r:id="rId31"/>
    <p:sldId id="312" r:id="rId32"/>
    <p:sldId id="337" r:id="rId33"/>
    <p:sldId id="350" r:id="rId34"/>
    <p:sldId id="330" r:id="rId35"/>
    <p:sldId id="313" r:id="rId36"/>
    <p:sldId id="314" r:id="rId37"/>
    <p:sldId id="332" r:id="rId38"/>
    <p:sldId id="352" r:id="rId39"/>
    <p:sldId id="343" r:id="rId40"/>
    <p:sldId id="321" r:id="rId41"/>
    <p:sldId id="323" r:id="rId42"/>
    <p:sldId id="318" r:id="rId43"/>
    <p:sldId id="353" r:id="rId44"/>
    <p:sldId id="335" r:id="rId45"/>
    <p:sldId id="336" r:id="rId46"/>
    <p:sldId id="344" r:id="rId47"/>
    <p:sldId id="297" r:id="rId48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ssistant ExtraBold" panose="00000900000000000000" charset="-79"/>
      <p:bold r:id="rId54"/>
    </p:embeddedFont>
    <p:embeddedFont>
      <p:font typeface="Intel Clear Pro" panose="020B0604020202020204" charset="0"/>
      <p:bold r:id="rId55"/>
    </p:embeddedFont>
    <p:embeddedFont>
      <p:font typeface="Alef" panose="020B0604020202020204" charset="-79"/>
      <p:regular r:id="rId56"/>
      <p:bold r:id="rId57"/>
    </p:embeddedFont>
    <p:embeddedFont>
      <p:font typeface="Assistant" panose="020B0604020202020204" charset="-79"/>
      <p:regular r:id="rId58"/>
      <p:bold r:id="rId59"/>
    </p:embeddedFont>
    <p:embeddedFont>
      <p:font typeface="Assistant Light" panose="00000400000000000000" charset="-79"/>
      <p:regular r:id="rId60"/>
    </p:embeddedFont>
    <p:embeddedFont>
      <p:font typeface="Noto Sans" panose="020B0604020202020204" charset="0"/>
      <p:regular r:id="rId61"/>
    </p:embeddedFont>
    <p:embeddedFont>
      <p:font typeface="Calibri Light" panose="020F0302020204030204" pitchFamily="34" charset="0"/>
      <p:regular r:id="rId62"/>
      <p:italic r:id="rId63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884C96C6-16AE-40A7-A5C0-462DE26022F5}">
          <p14:sldIdLst>
            <p14:sldId id="257"/>
            <p14:sldId id="324"/>
            <p14:sldId id="271"/>
            <p14:sldId id="294"/>
            <p14:sldId id="295"/>
            <p14:sldId id="296"/>
            <p14:sldId id="298"/>
            <p14:sldId id="338"/>
            <p14:sldId id="348"/>
            <p14:sldId id="300"/>
            <p14:sldId id="264"/>
            <p14:sldId id="301"/>
            <p14:sldId id="302"/>
            <p14:sldId id="303"/>
            <p14:sldId id="325"/>
            <p14:sldId id="305"/>
            <p14:sldId id="329"/>
            <p14:sldId id="328"/>
            <p14:sldId id="304"/>
            <p14:sldId id="345"/>
            <p14:sldId id="327"/>
            <p14:sldId id="306"/>
            <p14:sldId id="307"/>
            <p14:sldId id="308"/>
            <p14:sldId id="319"/>
            <p14:sldId id="340"/>
            <p14:sldId id="309"/>
            <p14:sldId id="341"/>
            <p14:sldId id="342"/>
            <p14:sldId id="312"/>
            <p14:sldId id="337"/>
            <p14:sldId id="350"/>
            <p14:sldId id="330"/>
            <p14:sldId id="313"/>
            <p14:sldId id="314"/>
            <p14:sldId id="332"/>
            <p14:sldId id="352"/>
            <p14:sldId id="343"/>
            <p14:sldId id="321"/>
            <p14:sldId id="323"/>
            <p14:sldId id="318"/>
            <p14:sldId id="353"/>
            <p14:sldId id="335"/>
            <p14:sldId id="336"/>
            <p14:sldId id="344"/>
            <p14:sldId id="297"/>
          </p14:sldIdLst>
        </p14:section>
        <p14:section name="1" id="{BF939C22-B918-40E4-8819-E9512C182BB1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5" pos="7" userDrawn="1">
          <p15:clr>
            <a:srgbClr val="A4A3A4"/>
          </p15:clr>
        </p15:guide>
        <p15:guide id="7" orient="horz" userDrawn="1">
          <p15:clr>
            <a:srgbClr val="A4A3A4"/>
          </p15:clr>
        </p15:guide>
        <p15:guide id="8" orient="horz" pos="2228" userDrawn="1">
          <p15:clr>
            <a:srgbClr val="A4A3A4"/>
          </p15:clr>
        </p15:guide>
        <p15:guide id="10" pos="7680" userDrawn="1">
          <p15:clr>
            <a:srgbClr val="A4A3A4"/>
          </p15:clr>
        </p15:guide>
        <p15:guide id="11" orient="horz" pos="43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490"/>
    <a:srgbClr val="58A4CC"/>
    <a:srgbClr val="035690"/>
    <a:srgbClr val="09202F"/>
    <a:srgbClr val="285C7E"/>
    <a:srgbClr val="0D0D0D"/>
    <a:srgbClr val="4DA33C"/>
    <a:srgbClr val="2E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9" autoAdjust="0"/>
    <p:restoredTop sz="93969" autoAdjust="0"/>
  </p:normalViewPr>
  <p:slideViewPr>
    <p:cSldViewPr snapToGrid="0" showGuides="1">
      <p:cViewPr varScale="1">
        <p:scale>
          <a:sx n="70" d="100"/>
          <a:sy n="70" d="100"/>
        </p:scale>
        <p:origin x="664" y="32"/>
      </p:cViewPr>
      <p:guideLst>
        <p:guide pos="3840"/>
        <p:guide pos="7"/>
        <p:guide orient="horz"/>
        <p:guide orient="horz" pos="2228"/>
        <p:guide pos="7680"/>
        <p:guide orient="horz" pos="4315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-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BF4EEB8-33C0-4531-BE03-BE218520CCCE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0F31689-0F1A-4AC1-B106-CF2BFD3CC64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401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31689-0F1A-4AC1-B106-CF2BFD3CC64E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15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31689-0F1A-4AC1-B106-CF2BFD3CC64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417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31689-0F1A-4AC1-B106-CF2BFD3CC64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9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286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023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2265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013" y="1442799"/>
            <a:ext cx="4893972" cy="218940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8459" y="4835885"/>
            <a:ext cx="11415079" cy="818438"/>
          </a:xfrm>
          <a:prstGeom prst="rect">
            <a:avLst/>
          </a:prstGeom>
        </p:spPr>
        <p:txBody>
          <a:bodyPr/>
          <a:lstStyle>
            <a:lvl1pPr>
              <a:defRPr b="1" i="0" spc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05368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8459" y="4835885"/>
            <a:ext cx="11415079" cy="818438"/>
          </a:xfrm>
          <a:prstGeom prst="rect">
            <a:avLst/>
          </a:prstGeom>
        </p:spPr>
        <p:txBody>
          <a:bodyPr/>
          <a:lstStyle>
            <a:lvl1pPr>
              <a:defRPr b="1" i="0" spc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713" y="1620043"/>
            <a:ext cx="4586069" cy="19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45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3259"/>
            <a:ext cx="12192001" cy="6887093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8459" y="4835885"/>
            <a:ext cx="11415079" cy="818438"/>
          </a:xfrm>
          <a:prstGeom prst="rect">
            <a:avLst/>
          </a:prstGeom>
        </p:spPr>
        <p:txBody>
          <a:bodyPr/>
          <a:lstStyle>
            <a:lvl1pPr>
              <a:defRPr b="1" i="0" spc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306" y="2707950"/>
            <a:ext cx="3445383" cy="14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43772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3" t="22639" r="7336" b="212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53" y="6936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99637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19903"/>
            <a:ext cx="12192000" cy="573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706" y="1359310"/>
            <a:ext cx="11233150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706" y="4975958"/>
            <a:ext cx="11233150" cy="7200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29170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500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19903"/>
            <a:ext cx="12192000" cy="5738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84706" y="1575177"/>
            <a:ext cx="11233150" cy="33772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0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84706" y="5185153"/>
            <a:ext cx="11233150" cy="7200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42846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06905"/>
            <a:ext cx="12192000" cy="57510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84706" y="1575177"/>
            <a:ext cx="11233150" cy="33772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0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84706" y="5169858"/>
            <a:ext cx="11233150" cy="7200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04847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30968"/>
            <a:ext cx="12192000" cy="57270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84706" y="1575177"/>
            <a:ext cx="11233150" cy="33772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0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84706" y="5185153"/>
            <a:ext cx="11233150" cy="7200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98350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3404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571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18162" y="527923"/>
            <a:ext cx="11233150" cy="33772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0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18162" y="4423474"/>
            <a:ext cx="11233150" cy="7200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846" y="6068540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38989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Gray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70192"/>
            <a:ext cx="6106886" cy="56861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00800" y="1170192"/>
            <a:ext cx="6091200" cy="56878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284707" y="5134638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284707" y="1543168"/>
            <a:ext cx="5467508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832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ack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73688"/>
            <a:ext cx="6103088" cy="568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00800" y="1173688"/>
            <a:ext cx="6091200" cy="56843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168113" y="4965860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168113" y="1347540"/>
            <a:ext cx="5467508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70588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range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215189"/>
            <a:ext cx="6103088" cy="56428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00800" y="1215189"/>
            <a:ext cx="6091200" cy="56428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68113" y="4974648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168113" y="1359575"/>
            <a:ext cx="5467508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6129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Yellow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62434"/>
            <a:ext cx="6113721" cy="56955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00800" y="1162434"/>
            <a:ext cx="6091200" cy="56955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16646" y="4914445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16646" y="1347540"/>
            <a:ext cx="5467508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9150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Mint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147534"/>
            <a:ext cx="6103088" cy="5710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00800" y="1147533"/>
            <a:ext cx="6091200" cy="5710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316647" y="4718971"/>
            <a:ext cx="4785466" cy="104894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283192" y="1347540"/>
            <a:ext cx="5467508" cy="3256128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bg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6365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Mint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12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988175" y="64911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bg1"/>
                </a:solidFill>
              </a:rPr>
              <a:pPr/>
              <a:t>30.1.2022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8429625" y="6505575"/>
            <a:ext cx="3622675" cy="1174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629400" y="64911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6579181" y="5145108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6579181" y="1313867"/>
            <a:ext cx="5283956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accent2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924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42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Black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12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988175" y="64911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8429625" y="6505575"/>
            <a:ext cx="3622675" cy="1174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629400" y="64911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629400" y="4903368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629400" y="1180758"/>
            <a:ext cx="5185611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36250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Orange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12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988175" y="64911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8429625" y="6505575"/>
            <a:ext cx="3622675" cy="1174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629400" y="64911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579181" y="4800817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579181" y="1131313"/>
            <a:ext cx="5247861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accent3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86855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Yellow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12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988175" y="64911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8429625" y="6505575"/>
            <a:ext cx="3622675" cy="1174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629400" y="64911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603737" y="4851965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578123" y="1199122"/>
            <a:ext cx="5236888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accent4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1536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9520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Grey/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12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6988175" y="64911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8429625" y="6505575"/>
            <a:ext cx="3622675" cy="1174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6629400" y="64911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579181" y="4851965"/>
            <a:ext cx="4785466" cy="10879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579181" y="1198321"/>
            <a:ext cx="5199735" cy="3377241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accent5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06887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690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34" y="692150"/>
            <a:ext cx="7190880" cy="936625"/>
          </a:xfrm>
          <a:prstGeom prst="rect">
            <a:avLst/>
          </a:prstGeom>
        </p:spPr>
        <p:txBody>
          <a:bodyPr/>
          <a:lstStyle>
            <a:lvl1pPr>
              <a:defRPr b="1" i="0" spc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634" y="1844675"/>
            <a:ext cx="4973824" cy="410527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9196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08" y="2052500"/>
            <a:ext cx="5472560" cy="410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454" y="2052500"/>
            <a:ext cx="5472559" cy="410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3933" y="1018162"/>
            <a:ext cx="11415079" cy="818438"/>
          </a:xfrm>
          <a:prstGeom prst="rect">
            <a:avLst/>
          </a:prstGeom>
        </p:spPr>
        <p:txBody>
          <a:bodyPr/>
          <a:lstStyle>
            <a:lvl1pPr>
              <a:defRPr b="1" i="0" spc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63204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5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970" y="2094065"/>
            <a:ext cx="5472558" cy="57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70" y="2670329"/>
            <a:ext cx="5472558" cy="3529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75560" y="2094065"/>
            <a:ext cx="5472558" cy="57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75559" y="2670329"/>
            <a:ext cx="5472559" cy="3529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2091" y="1097155"/>
            <a:ext cx="11233150" cy="7810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97218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22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3166" y="2121774"/>
            <a:ext cx="11233149" cy="57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166" y="2698038"/>
            <a:ext cx="11233149" cy="3529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/>
          </p:nvPr>
        </p:nvSpPr>
        <p:spPr>
          <a:xfrm>
            <a:off x="302091" y="1069446"/>
            <a:ext cx="11233150" cy="83642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04192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9760" y="1089498"/>
            <a:ext cx="7632699" cy="516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310" y="1089498"/>
            <a:ext cx="3095625" cy="516526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180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99762" y="1063557"/>
            <a:ext cx="7632699" cy="44039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9762" y="1621277"/>
            <a:ext cx="7632699" cy="45642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312" y="1108953"/>
            <a:ext cx="3095625" cy="50765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5234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9315" y="1983211"/>
            <a:ext cx="3600449" cy="57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9315" y="2559475"/>
            <a:ext cx="3600449" cy="3529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932015" y="1983211"/>
            <a:ext cx="3602685" cy="57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32015" y="2559475"/>
            <a:ext cx="3602686" cy="3529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314" y="1063557"/>
            <a:ext cx="11233150" cy="70375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5690" y="1983211"/>
            <a:ext cx="3600398" cy="57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115689" y="2559475"/>
            <a:ext cx="3600400" cy="3529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7897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3167" y="1111010"/>
            <a:ext cx="3600449" cy="7533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2200" b="1" baseline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167" y="2080210"/>
            <a:ext cx="3600449" cy="4105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945867" y="1111010"/>
            <a:ext cx="3602685" cy="7533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2200" b="1" baseline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5867" y="2080210"/>
            <a:ext cx="3602686" cy="4105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29542" y="1111010"/>
            <a:ext cx="3600398" cy="7533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20000"/>
              </a:lnSpc>
              <a:buNone/>
              <a:defRPr sz="2200" b="1" baseline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129541" y="2080210"/>
            <a:ext cx="3600400" cy="4105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551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312" y="1121923"/>
            <a:ext cx="3095625" cy="482759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3899762" y="1121923"/>
            <a:ext cx="7632700" cy="4828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5596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8262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313" y="1095982"/>
            <a:ext cx="3095625" cy="485396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3899763" y="1095982"/>
            <a:ext cx="3671888" cy="485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7860105" y="1095982"/>
            <a:ext cx="3672358" cy="48539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155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85" y="692150"/>
            <a:ext cx="5472559" cy="194468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88285" y="2852738"/>
            <a:ext cx="5472113" cy="3097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741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alf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07" y="1050585"/>
            <a:ext cx="4957994" cy="171094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6136" y="2977430"/>
            <a:ext cx="4951190" cy="333579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 b="0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1050586"/>
            <a:ext cx="5660571" cy="5278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960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74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08" y="1083301"/>
            <a:ext cx="5472559" cy="181678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808" y="3115983"/>
            <a:ext cx="5472113" cy="3097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  <a:lvl2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2pPr>
            <a:lvl3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3pPr>
            <a:lvl4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4pPr>
            <a:lvl5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6240463" y="1083301"/>
            <a:ext cx="5472112" cy="51298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837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35" y="1095983"/>
            <a:ext cx="11233150" cy="726756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2225372" y="6448425"/>
            <a:ext cx="58737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Author  |  Unit  |  Classification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227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>
          <a:xfrm>
            <a:off x="783922" y="6448425"/>
            <a:ext cx="144145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F7C4-963E-48AB-9D3F-148F26BBC160}" type="datetime1">
              <a:rPr lang="fi-FI" smtClean="0">
                <a:solidFill>
                  <a:schemeClr val="accent1"/>
                </a:solidFill>
              </a:rPr>
              <a:pPr/>
              <a:t>30.1.2022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425147" y="6448425"/>
            <a:ext cx="359991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Noto Sans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EE6BA-E83C-4FBF-B719-E6671631796F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3461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DM logo Finni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838200" y="6381750"/>
            <a:ext cx="1441450" cy="142875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BD3D145F-1F56-47D3-9D0A-BD5E6E03A625}" type="datetime1">
              <a:rPr lang="fi-FI" smtClean="0"/>
              <a:t>30.1.2022</a:t>
            </a:fld>
            <a:endParaRPr lang="en-US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2279650" y="6381750"/>
            <a:ext cx="5873750" cy="142875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Author  |  Unit  |  Classification</a:t>
            </a:r>
            <a:endParaRPr lang="en-US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479425" y="6381750"/>
            <a:ext cx="359991" cy="142875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01FEE6BA-E83C-4FBF-B719-E667163179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992" y="2427292"/>
            <a:ext cx="3058015" cy="20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3477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734" y="548218"/>
            <a:ext cx="11040533" cy="5761567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6400" b="1" i="0"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50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8"/>
          <p:cNvSpPr/>
          <p:nvPr userDrawn="1"/>
        </p:nvSpPr>
        <p:spPr>
          <a:xfrm>
            <a:off x="-1399" y="1"/>
            <a:ext cx="4049347" cy="6873599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 sz="1351" dirty="0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554" y="475359"/>
            <a:ext cx="3373546" cy="2458098"/>
          </a:xfrm>
        </p:spPr>
        <p:txBody>
          <a:bodyPr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6439" y="2933457"/>
            <a:ext cx="2965764" cy="3608857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909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8"/>
          <p:cNvSpPr/>
          <p:nvPr userDrawn="1"/>
        </p:nvSpPr>
        <p:spPr>
          <a:xfrm>
            <a:off x="-1399" y="1"/>
            <a:ext cx="4049347" cy="6873599"/>
          </a:xfrm>
          <a:prstGeom prst="rect">
            <a:avLst/>
          </a:prstGeom>
          <a:solidFill>
            <a:schemeClr val="accent3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 sz="1351" dirty="0">
              <a:latin typeface="Noto Sans" panose="020B0502040504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74554" y="475359"/>
            <a:ext cx="3373546" cy="2458098"/>
          </a:xfrm>
        </p:spPr>
        <p:txBody>
          <a:bodyPr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6439" y="2933457"/>
            <a:ext cx="2965764" cy="3608857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303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4862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68"/>
          <p:cNvSpPr/>
          <p:nvPr userDrawn="1"/>
        </p:nvSpPr>
        <p:spPr>
          <a:xfrm>
            <a:off x="-1399" y="1"/>
            <a:ext cx="4049347" cy="6873599"/>
          </a:xfrm>
          <a:prstGeom prst="rect">
            <a:avLst/>
          </a:prstGeom>
          <a:solidFill>
            <a:schemeClr val="accent4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 sz="1351" dirty="0">
              <a:latin typeface="Noto Sans" panose="020B0502040504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74554" y="475359"/>
            <a:ext cx="3373546" cy="2458098"/>
          </a:xfrm>
        </p:spPr>
        <p:txBody>
          <a:bodyPr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6439" y="2933457"/>
            <a:ext cx="2965764" cy="3608857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5447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626"/>
            <a:ext cx="4047948" cy="68563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74554" y="475359"/>
            <a:ext cx="3373546" cy="2458098"/>
          </a:xfrm>
        </p:spPr>
        <p:txBody>
          <a:bodyPr/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6439" y="2933457"/>
            <a:ext cx="2965764" cy="3608857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48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626"/>
            <a:ext cx="4047948" cy="68563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74554" y="475359"/>
            <a:ext cx="3373546" cy="2458098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6439" y="2933457"/>
            <a:ext cx="2965764" cy="360885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153" y="325311"/>
            <a:ext cx="1246722" cy="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3493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62157"/>
            <a:ext cx="5378548" cy="2083647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097556" y="0"/>
            <a:ext cx="6094444" cy="68561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Replace this portion with an image you would like to use</a:t>
            </a:r>
          </a:p>
          <a:p>
            <a:r>
              <a:rPr lang="en-US" dirty="0"/>
              <a:t>Kindly ensure to follow size</a:t>
            </a:r>
          </a:p>
        </p:txBody>
      </p:sp>
    </p:spTree>
    <p:extLst>
      <p:ext uri="{BB962C8B-B14F-4D97-AF65-F5344CB8AC3E}">
        <p14:creationId xmlns:p14="http://schemas.microsoft.com/office/powerpoint/2010/main" val="306658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90594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909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686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41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859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C5AD8-CB58-4E1C-874E-6D93CE66CB1D}" type="datetimeFigureOut">
              <a:rPr lang="he-IL" smtClean="0"/>
              <a:t>כ"ח/שבט/תשפ"ב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D10D-E135-4370-8B43-61E5BC3681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20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(c)" hidden="1"/>
          <p:cNvSpPr txBox="1"/>
          <p:nvPr/>
        </p:nvSpPr>
        <p:spPr>
          <a:xfrm>
            <a:off x="11972090" y="6891795"/>
            <a:ext cx="21320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b="0" i="0" dirty="0">
                <a:solidFill>
                  <a:schemeClr val="bg1"/>
                </a:solidFill>
                <a:latin typeface="Noto Sans Regular" charset="0"/>
              </a:rPr>
              <a:t>©grow. for</a:t>
            </a:r>
            <a:r>
              <a:rPr lang="fi-FI" sz="200" b="0" i="0" baseline="0" dirty="0">
                <a:solidFill>
                  <a:schemeClr val="bg1"/>
                </a:solidFill>
                <a:latin typeface="Noto Sans Regular" charset="0"/>
              </a:rPr>
              <a:t> kesko</a:t>
            </a:r>
            <a:endParaRPr lang="en-GB" sz="200" b="0" i="0" dirty="0" err="1">
              <a:solidFill>
                <a:schemeClr val="bg1"/>
              </a:solidFill>
              <a:latin typeface="Noto Sans Regular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6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</p:sldLayoutIdLst>
  <p:transition spd="med"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Noto Sans" panose="020B050204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Noto Sans Regular" charset="0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 Regular" charset="0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oto Sans Regular" charset="0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Noto Sans Regular" charset="0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Noto Sans Regular" charset="0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katta Sans Regular" pitchFamily="50" charset="0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katta Sans Regular" pitchFamily="50" charset="0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katta Sans Regular" pitchFamily="50" charset="0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120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katta Sans Regular" pitchFamily="50" charset="0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263121">
            <a:hlinkClick r:id="" action="ppaction://media"/>
            <a:extLst>
              <a:ext uri="{FF2B5EF4-FFF2-40B4-BE49-F238E27FC236}">
                <a16:creationId xmlns:a16="http://schemas.microsoft.com/office/drawing/2014/main" id="{DA6A6568-246F-4F34-99E4-0460D5E7F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2" y="103411"/>
            <a:ext cx="12180887" cy="6867077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0B5A252C-92BE-4952-A127-3D83E2A6C3F7}"/>
              </a:ext>
            </a:extLst>
          </p:cNvPr>
          <p:cNvSpPr/>
          <p:nvPr/>
        </p:nvSpPr>
        <p:spPr bwMode="auto">
          <a:xfrm>
            <a:off x="0" y="4335539"/>
            <a:ext cx="12191999" cy="2514523"/>
          </a:xfrm>
          <a:prstGeom prst="rect">
            <a:avLst/>
          </a:prstGeom>
          <a:solidFill>
            <a:srgbClr val="0154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lef" pitchFamily="2" charset="-79"/>
              <a:cs typeface="Alef" pitchFamily="2" charset="-79"/>
            </a:endParaRPr>
          </a:p>
        </p:txBody>
      </p:sp>
      <p:pic>
        <p:nvPicPr>
          <p:cNvPr id="7" name="תמונה 6" descr="תמונה שמכילה שעון, אובייקט&#10;&#10;תיאור שנוצר ברמת מהימנות גבוהה מאוד">
            <a:extLst>
              <a:ext uri="{FF2B5EF4-FFF2-40B4-BE49-F238E27FC236}">
                <a16:creationId xmlns:a16="http://schemas.microsoft.com/office/drawing/2014/main" id="{4DE2EB21-861B-46CF-9C04-5051ED7FE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48" y="846489"/>
            <a:ext cx="1963930" cy="348548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D1E89718-A7A2-4681-9CBB-1BA7CF4A626C}"/>
              </a:ext>
            </a:extLst>
          </p:cNvPr>
          <p:cNvSpPr/>
          <p:nvPr/>
        </p:nvSpPr>
        <p:spPr>
          <a:xfrm>
            <a:off x="-43030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3B95B-D0F4-44DA-98A4-C65951702DE3}"/>
              </a:ext>
            </a:extLst>
          </p:cNvPr>
          <p:cNvSpPr txBox="1"/>
          <p:nvPr/>
        </p:nvSpPr>
        <p:spPr>
          <a:xfrm>
            <a:off x="660376" y="1309021"/>
            <a:ext cx="10753265" cy="193899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1800" spc="6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מהפיכה בטאבו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91CCC-0778-427F-96CB-BD6B005F440D}"/>
              </a:ext>
            </a:extLst>
          </p:cNvPr>
          <p:cNvSpPr txBox="1"/>
          <p:nvPr/>
        </p:nvSpPr>
        <p:spPr>
          <a:xfrm>
            <a:off x="1083091" y="2690283"/>
            <a:ext cx="10041531" cy="6617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700" dirty="0">
                <a:solidFill>
                  <a:srgbClr val="58A4CC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הטרנספורמציה הדיגיטלית של אגף רישום והסדר מקרקעין</a:t>
            </a:r>
          </a:p>
        </p:txBody>
      </p:sp>
      <p:pic>
        <p:nvPicPr>
          <p:cNvPr id="10" name="Coldplay - Speed Of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41263" y="323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0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3C4B8D1-4842-4FD5-B902-AF9D19C7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161" y="-7231"/>
            <a:ext cx="6224087" cy="687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66F0E-0634-4EEB-9B96-441956E5172B}"/>
              </a:ext>
            </a:extLst>
          </p:cNvPr>
          <p:cNvSpPr txBox="1"/>
          <p:nvPr/>
        </p:nvSpPr>
        <p:spPr>
          <a:xfrm>
            <a:off x="6096000" y="2465036"/>
            <a:ext cx="609600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200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התורים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</a:br>
            <a:r>
              <a:rPr kumimoji="0" lang="he-IL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בכל רחבי הארץ גדלו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4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ואיתם עלו העצבים של הלקוחות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>
            <a:extLst>
              <a:ext uri="{FF2B5EF4-FFF2-40B4-BE49-F238E27FC236}">
                <a16:creationId xmlns:a16="http://schemas.microsoft.com/office/drawing/2014/main" id="{C067EB73-00A5-43DC-A75B-5D27BAA412F0}"/>
              </a:ext>
            </a:extLst>
          </p:cNvPr>
          <p:cNvSpPr/>
          <p:nvPr/>
        </p:nvSpPr>
        <p:spPr>
          <a:xfrm>
            <a:off x="0" y="2889754"/>
            <a:ext cx="12192000" cy="121134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090276F-BA86-4A57-8B4E-9F467DCAD562}"/>
              </a:ext>
            </a:extLst>
          </p:cNvPr>
          <p:cNvSpPr/>
          <p:nvPr/>
        </p:nvSpPr>
        <p:spPr>
          <a:xfrm>
            <a:off x="1526480" y="1382286"/>
            <a:ext cx="9139040" cy="4226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ea typeface="Calibri" panose="020F0502020204030204" pitchFamily="34" charset="0"/>
                <a:cs typeface="Assistant ExtraBold" panose="00000900000000000000" pitchFamily="2" charset="-79"/>
              </a:rPr>
              <a:t>NECESSITY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ea typeface="Calibri" panose="020F0502020204030204" pitchFamily="34" charset="0"/>
                <a:cs typeface="Assistant ExtraBold" panose="00000900000000000000" pitchFamily="2" charset="-79"/>
              </a:rPr>
              <a:t> </a:t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ea typeface="Calibri" panose="020F0502020204030204" pitchFamily="34" charset="0"/>
                <a:cs typeface="Assistant ExtraBold" panose="00000900000000000000" pitchFamily="2" charset="-79"/>
              </a:rPr>
            </a:br>
            <a:r>
              <a:rPr lang="en-US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ea typeface="Calibri" panose="020F0502020204030204" pitchFamily="34" charset="0"/>
                <a:cs typeface="Assistant" panose="00000500000000000000" pitchFamily="2" charset="-79"/>
              </a:rPr>
              <a:t>IS THE MOTHER OF 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ea typeface="Calibri" panose="020F0502020204030204" pitchFamily="34" charset="0"/>
                <a:cs typeface="Assistant ExtraBold" panose="00000900000000000000" pitchFamily="2" charset="-79"/>
              </a:rPr>
              <a:t/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ea typeface="Calibri" panose="020F0502020204030204" pitchFamily="34" charset="0"/>
                <a:cs typeface="Assistant ExtraBold" panose="00000900000000000000" pitchFamily="2" charset="-79"/>
              </a:rPr>
            </a:br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INNOVATION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ea typeface="Calibri" panose="020F0502020204030204" pitchFamily="34" charset="0"/>
                <a:cs typeface="Assistant ExtraBold" panose="00000900000000000000" pitchFamily="2" charset="-79"/>
              </a:rPr>
              <a:t> </a:t>
            </a:r>
            <a:endParaRPr lang="he-IL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558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 23">
            <a:extLst>
              <a:ext uri="{FF2B5EF4-FFF2-40B4-BE49-F238E27FC236}">
                <a16:creationId xmlns:a16="http://schemas.microsoft.com/office/drawing/2014/main" id="{64A92210-BD7A-40D3-849A-5AB506BF777D}"/>
              </a:ext>
            </a:extLst>
          </p:cNvPr>
          <p:cNvSpPr/>
          <p:nvPr/>
        </p:nvSpPr>
        <p:spPr>
          <a:xfrm>
            <a:off x="0" y="2889754"/>
            <a:ext cx="12192000" cy="121134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3106239" y="797511"/>
            <a:ext cx="59795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הנענו תהליך המורכב מארבעה שלבים: </a:t>
            </a:r>
          </a:p>
        </p:txBody>
      </p:sp>
      <p:pic>
        <p:nvPicPr>
          <p:cNvPr id="4" name="גרפיקה 3" descr="גלגל שיניים יחיד">
            <a:extLst>
              <a:ext uri="{FF2B5EF4-FFF2-40B4-BE49-F238E27FC236}">
                <a16:creationId xmlns:a16="http://schemas.microsoft.com/office/drawing/2014/main" id="{C82F5808-0E25-4B43-8FF0-ACFE9FC7B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1607" y="2557207"/>
            <a:ext cx="3321059" cy="33210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גרפיקה 4" descr="גלגל שיניים יחיד">
            <a:extLst>
              <a:ext uri="{FF2B5EF4-FFF2-40B4-BE49-F238E27FC236}">
                <a16:creationId xmlns:a16="http://schemas.microsoft.com/office/drawing/2014/main" id="{4E3E5DBF-0FF6-4443-B204-DBADBF502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0872" y="2017209"/>
            <a:ext cx="3321059" cy="33210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גרפיקה 5" descr="גלגל שיניים יחיד">
            <a:extLst>
              <a:ext uri="{FF2B5EF4-FFF2-40B4-BE49-F238E27FC236}">
                <a16:creationId xmlns:a16="http://schemas.microsoft.com/office/drawing/2014/main" id="{B20C9C8C-0558-4529-9FEC-93CD43587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0136" y="2557207"/>
            <a:ext cx="3321059" cy="33210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גרפיקה 9" descr="גלגל שיניים יחיד">
            <a:extLst>
              <a:ext uri="{FF2B5EF4-FFF2-40B4-BE49-F238E27FC236}">
                <a16:creationId xmlns:a16="http://schemas.microsoft.com/office/drawing/2014/main" id="{D4A7897B-722E-4AAC-9E09-EA5DE6B2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400" y="1373679"/>
            <a:ext cx="3321059" cy="33210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54447B-9120-4780-B759-C64FDE9E7506}"/>
              </a:ext>
            </a:extLst>
          </p:cNvPr>
          <p:cNvSpPr txBox="1"/>
          <p:nvPr/>
        </p:nvSpPr>
        <p:spPr>
          <a:xfrm>
            <a:off x="8873050" y="4686485"/>
            <a:ext cx="15981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מיפוי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AFAE5-6541-47C2-8A52-41F50FD9A312}"/>
              </a:ext>
            </a:extLst>
          </p:cNvPr>
          <p:cNvSpPr txBox="1"/>
          <p:nvPr/>
        </p:nvSpPr>
        <p:spPr>
          <a:xfrm>
            <a:off x="6542315" y="4064061"/>
            <a:ext cx="15981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זיהוי חסמים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8FD5A-B06B-4E8C-A063-9D715A2C5E8F}"/>
              </a:ext>
            </a:extLst>
          </p:cNvPr>
          <p:cNvSpPr txBox="1"/>
          <p:nvPr/>
        </p:nvSpPr>
        <p:spPr>
          <a:xfrm>
            <a:off x="4131671" y="4686337"/>
            <a:ext cx="17579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הגדרת משימות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C6373E-3A0D-4F79-B885-D3F60893E321}"/>
              </a:ext>
            </a:extLst>
          </p:cNvPr>
          <p:cNvSpPr txBox="1"/>
          <p:nvPr/>
        </p:nvSpPr>
        <p:spPr>
          <a:xfrm>
            <a:off x="1713036" y="3477683"/>
            <a:ext cx="19337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פתרונות רלוונטיים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15E08528-B760-40DF-93CA-E8648723C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05" y="3963405"/>
            <a:ext cx="508662" cy="50866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32DA2869-DED3-4A31-BA6C-646D3F3616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67" y="3406804"/>
            <a:ext cx="541868" cy="541868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8E4093B7-5A87-4239-BA1B-B6497A1DBE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41" y="3974481"/>
            <a:ext cx="522390" cy="522390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568FB0BF-A4A8-4079-9B8E-AFF8C68E70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62" y="2746510"/>
            <a:ext cx="575736" cy="5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4603444" y="797511"/>
            <a:ext cx="298511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הגדרנו משימת על: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361C2F9B-537B-4D46-9FAA-4060DBD6DFE8}"/>
              </a:ext>
            </a:extLst>
          </p:cNvPr>
          <p:cNvSpPr/>
          <p:nvPr/>
        </p:nvSpPr>
        <p:spPr>
          <a:xfrm>
            <a:off x="1106311" y="1736166"/>
            <a:ext cx="9979376" cy="2648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he-IL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קיצור משך </a:t>
            </a:r>
          </a:p>
          <a:p>
            <a:pPr algn="ctr">
              <a:lnSpc>
                <a:spcPct val="70000"/>
              </a:lnSpc>
            </a:pPr>
            <a:r>
              <a:rPr lang="he-IL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זמן הרישום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0C5E488-7F41-45C0-A7AF-EC0AB2CDE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71" y="4656666"/>
            <a:ext cx="2220188" cy="22201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C1A28957-89A1-4D1D-B0BF-1886D78A9518}"/>
              </a:ext>
            </a:extLst>
          </p:cNvPr>
          <p:cNvGrpSpPr/>
          <p:nvPr/>
        </p:nvGrpSpPr>
        <p:grpSpPr>
          <a:xfrm>
            <a:off x="6175154" y="2787105"/>
            <a:ext cx="4088092" cy="1646445"/>
            <a:chOff x="6175154" y="2787105"/>
            <a:chExt cx="4088092" cy="1646445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0EE52AE0-4B54-4AAC-903D-D849B34D0E6F}"/>
                </a:ext>
              </a:extLst>
            </p:cNvPr>
            <p:cNvSpPr/>
            <p:nvPr/>
          </p:nvSpPr>
          <p:spPr>
            <a:xfrm>
              <a:off x="6175154" y="2842851"/>
              <a:ext cx="3358313" cy="1449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FEFBA4-31BC-4280-948A-7F2B34EA8003}"/>
                </a:ext>
              </a:extLst>
            </p:cNvPr>
            <p:cNvSpPr txBox="1"/>
            <p:nvPr/>
          </p:nvSpPr>
          <p:spPr>
            <a:xfrm>
              <a:off x="6347304" y="3199383"/>
              <a:ext cx="3032303" cy="646331"/>
            </a:xfrm>
            <a:prstGeom prst="rect">
              <a:avLst/>
            </a:prstGeom>
            <a:noFill/>
            <a:effectLst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dirty="0">
                  <a:solidFill>
                    <a:srgbClr val="015490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טווח קצר </a:t>
              </a:r>
              <a:endParaRPr lang="he-IL" sz="2000" dirty="0">
                <a:solidFill>
                  <a:srgbClr val="015490"/>
                </a:solidFill>
              </a:endParaRPr>
            </a:p>
          </p:txBody>
        </p:sp>
        <p:sp>
          <p:nvSpPr>
            <p:cNvPr id="13" name="משולש ישר-זווית 12">
              <a:extLst>
                <a:ext uri="{FF2B5EF4-FFF2-40B4-BE49-F238E27FC236}">
                  <a16:creationId xmlns:a16="http://schemas.microsoft.com/office/drawing/2014/main" id="{20B59544-4007-4FDD-8229-BB4C011058D9}"/>
                </a:ext>
              </a:extLst>
            </p:cNvPr>
            <p:cNvSpPr/>
            <p:nvPr/>
          </p:nvSpPr>
          <p:spPr>
            <a:xfrm rot="13436241">
              <a:off x="8584521" y="2787105"/>
              <a:ext cx="1678725" cy="164644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3212045" y="797511"/>
            <a:ext cx="576792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בנינו </a:t>
            </a:r>
            <a:r>
              <a:rPr lang="he-IL" sz="3200" dirty="0" err="1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תוכנית</a:t>
            </a:r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אסטרטגית בשני מישורים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9B80FD6-9A9C-420A-BA61-386220EE66BC}"/>
              </a:ext>
            </a:extLst>
          </p:cNvPr>
          <p:cNvSpPr/>
          <p:nvPr/>
        </p:nvSpPr>
        <p:spPr>
          <a:xfrm>
            <a:off x="2955173" y="2842852"/>
            <a:ext cx="3064399" cy="14497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6584C-517C-4AB1-B7B2-C8D668899918}"/>
              </a:ext>
            </a:extLst>
          </p:cNvPr>
          <p:cNvSpPr txBox="1"/>
          <p:nvPr/>
        </p:nvSpPr>
        <p:spPr>
          <a:xfrm>
            <a:off x="2955173" y="3199383"/>
            <a:ext cx="2902072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טווח ארוך </a:t>
            </a:r>
            <a:endParaRPr lang="he-IL" sz="2000" dirty="0">
              <a:solidFill>
                <a:srgbClr val="01549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33F9654-1906-4B1C-8BD8-CFAE46351715}"/>
              </a:ext>
            </a:extLst>
          </p:cNvPr>
          <p:cNvSpPr/>
          <p:nvPr/>
        </p:nvSpPr>
        <p:spPr>
          <a:xfrm>
            <a:off x="5857245" y="1975556"/>
            <a:ext cx="495884" cy="487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אקורד 11">
            <a:extLst>
              <a:ext uri="{FF2B5EF4-FFF2-40B4-BE49-F238E27FC236}">
                <a16:creationId xmlns:a16="http://schemas.microsoft.com/office/drawing/2014/main" id="{957C5397-A518-4692-911E-482E8E562E8D}"/>
              </a:ext>
            </a:extLst>
          </p:cNvPr>
          <p:cNvSpPr/>
          <p:nvPr/>
        </p:nvSpPr>
        <p:spPr>
          <a:xfrm rot="6682933">
            <a:off x="5689519" y="1603909"/>
            <a:ext cx="831336" cy="910953"/>
          </a:xfrm>
          <a:prstGeom prst="chord">
            <a:avLst>
              <a:gd name="adj1" fmla="val 3086893"/>
              <a:gd name="adj2" fmla="val 159303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שולש ישר-זווית 13">
            <a:extLst>
              <a:ext uri="{FF2B5EF4-FFF2-40B4-BE49-F238E27FC236}">
                <a16:creationId xmlns:a16="http://schemas.microsoft.com/office/drawing/2014/main" id="{A8268587-D3D6-47A7-B9BD-1489636CBC58}"/>
              </a:ext>
            </a:extLst>
          </p:cNvPr>
          <p:cNvSpPr/>
          <p:nvPr/>
        </p:nvSpPr>
        <p:spPr>
          <a:xfrm rot="2712551">
            <a:off x="2132744" y="2787553"/>
            <a:ext cx="1678725" cy="164644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23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C1A28957-89A1-4D1D-B0BF-1886D78A9518}"/>
              </a:ext>
            </a:extLst>
          </p:cNvPr>
          <p:cNvGrpSpPr/>
          <p:nvPr/>
        </p:nvGrpSpPr>
        <p:grpSpPr>
          <a:xfrm>
            <a:off x="6175154" y="2787105"/>
            <a:ext cx="4088092" cy="1646445"/>
            <a:chOff x="6175154" y="2787105"/>
            <a:chExt cx="4088092" cy="1646445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0EE52AE0-4B54-4AAC-903D-D849B34D0E6F}"/>
                </a:ext>
              </a:extLst>
            </p:cNvPr>
            <p:cNvSpPr/>
            <p:nvPr/>
          </p:nvSpPr>
          <p:spPr>
            <a:xfrm>
              <a:off x="6175154" y="2842851"/>
              <a:ext cx="3358313" cy="1449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FEFBA4-31BC-4280-948A-7F2B34EA8003}"/>
                </a:ext>
              </a:extLst>
            </p:cNvPr>
            <p:cNvSpPr txBox="1"/>
            <p:nvPr/>
          </p:nvSpPr>
          <p:spPr>
            <a:xfrm>
              <a:off x="6347304" y="3199383"/>
              <a:ext cx="3032303" cy="646331"/>
            </a:xfrm>
            <a:prstGeom prst="rect">
              <a:avLst/>
            </a:prstGeom>
            <a:noFill/>
            <a:effectLst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dirty="0">
                  <a:solidFill>
                    <a:srgbClr val="015490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טווח קצר </a:t>
              </a:r>
              <a:endParaRPr lang="he-IL" sz="2000" dirty="0">
                <a:solidFill>
                  <a:srgbClr val="015490"/>
                </a:solidFill>
              </a:endParaRPr>
            </a:p>
          </p:txBody>
        </p:sp>
        <p:sp>
          <p:nvSpPr>
            <p:cNvPr id="13" name="משולש ישר-זווית 12">
              <a:extLst>
                <a:ext uri="{FF2B5EF4-FFF2-40B4-BE49-F238E27FC236}">
                  <a16:creationId xmlns:a16="http://schemas.microsoft.com/office/drawing/2014/main" id="{20B59544-4007-4FDD-8229-BB4C011058D9}"/>
                </a:ext>
              </a:extLst>
            </p:cNvPr>
            <p:cNvSpPr/>
            <p:nvPr/>
          </p:nvSpPr>
          <p:spPr>
            <a:xfrm rot="13436241">
              <a:off x="8584521" y="2787105"/>
              <a:ext cx="1678725" cy="164644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3212045" y="797511"/>
            <a:ext cx="576792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בנינו </a:t>
            </a:r>
            <a:r>
              <a:rPr lang="he-IL" sz="3200" dirty="0" err="1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תוכנית</a:t>
            </a:r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אסטרטגית בשני מישורים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9B80FD6-9A9C-420A-BA61-386220EE66BC}"/>
              </a:ext>
            </a:extLst>
          </p:cNvPr>
          <p:cNvSpPr/>
          <p:nvPr/>
        </p:nvSpPr>
        <p:spPr>
          <a:xfrm>
            <a:off x="2955173" y="2842852"/>
            <a:ext cx="3064399" cy="14497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6584C-517C-4AB1-B7B2-C8D668899918}"/>
              </a:ext>
            </a:extLst>
          </p:cNvPr>
          <p:cNvSpPr txBox="1"/>
          <p:nvPr/>
        </p:nvSpPr>
        <p:spPr>
          <a:xfrm>
            <a:off x="2955173" y="3199383"/>
            <a:ext cx="2902072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טווח ארוך </a:t>
            </a:r>
            <a:endParaRPr lang="he-IL" sz="2000" dirty="0">
              <a:solidFill>
                <a:srgbClr val="01549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33F9654-1906-4B1C-8BD8-CFAE46351715}"/>
              </a:ext>
            </a:extLst>
          </p:cNvPr>
          <p:cNvSpPr/>
          <p:nvPr/>
        </p:nvSpPr>
        <p:spPr>
          <a:xfrm>
            <a:off x="5857245" y="1975556"/>
            <a:ext cx="495884" cy="487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קורד 11">
            <a:extLst>
              <a:ext uri="{FF2B5EF4-FFF2-40B4-BE49-F238E27FC236}">
                <a16:creationId xmlns:a16="http://schemas.microsoft.com/office/drawing/2014/main" id="{957C5397-A518-4692-911E-482E8E562E8D}"/>
              </a:ext>
            </a:extLst>
          </p:cNvPr>
          <p:cNvSpPr/>
          <p:nvPr/>
        </p:nvSpPr>
        <p:spPr>
          <a:xfrm rot="6682933">
            <a:off x="5689519" y="1603909"/>
            <a:ext cx="831336" cy="910953"/>
          </a:xfrm>
          <a:prstGeom prst="chord">
            <a:avLst>
              <a:gd name="adj1" fmla="val 3086893"/>
              <a:gd name="adj2" fmla="val 159303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שולש ישר-זווית 13">
            <a:extLst>
              <a:ext uri="{FF2B5EF4-FFF2-40B4-BE49-F238E27FC236}">
                <a16:creationId xmlns:a16="http://schemas.microsoft.com/office/drawing/2014/main" id="{A8268587-D3D6-47A7-B9BD-1489636CBC58}"/>
              </a:ext>
            </a:extLst>
          </p:cNvPr>
          <p:cNvSpPr/>
          <p:nvPr/>
        </p:nvSpPr>
        <p:spPr>
          <a:xfrm rot="2712551">
            <a:off x="2132744" y="2787553"/>
            <a:ext cx="1678725" cy="164644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7DF58E42-7310-44D9-9C74-B5394550CEB0}"/>
              </a:ext>
            </a:extLst>
          </p:cNvPr>
          <p:cNvGrpSpPr/>
          <p:nvPr/>
        </p:nvGrpSpPr>
        <p:grpSpPr>
          <a:xfrm>
            <a:off x="0" y="1621435"/>
            <a:ext cx="12192000" cy="2671163"/>
            <a:chOff x="0" y="1621435"/>
            <a:chExt cx="12192000" cy="2671163"/>
          </a:xfrm>
        </p:grpSpPr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9C5D6343-E590-47CE-9996-ACF59C295D77}"/>
                </a:ext>
              </a:extLst>
            </p:cNvPr>
            <p:cNvSpPr/>
            <p:nvPr/>
          </p:nvSpPr>
          <p:spPr>
            <a:xfrm>
              <a:off x="0" y="2851653"/>
              <a:ext cx="12192000" cy="1440945"/>
            </a:xfrm>
            <a:prstGeom prst="rect">
              <a:avLst/>
            </a:prstGeom>
            <a:gradFill>
              <a:gsLst>
                <a:gs pos="0">
                  <a:srgbClr val="58A4CC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4400" dirty="0">
                  <a:latin typeface="Assistant" panose="00000500000000000000" pitchFamily="2" charset="-79"/>
                  <a:cs typeface="Assistant" panose="00000500000000000000" pitchFamily="2" charset="-79"/>
                </a:rPr>
                <a:t>האוצר נתן בנו אמון</a:t>
              </a:r>
            </a:p>
          </p:txBody>
        </p:sp>
        <p:sp>
          <p:nvSpPr>
            <p:cNvPr id="17" name="אליפסה 16">
              <a:extLst>
                <a:ext uri="{FF2B5EF4-FFF2-40B4-BE49-F238E27FC236}">
                  <a16:creationId xmlns:a16="http://schemas.microsoft.com/office/drawing/2014/main" id="{90D8F085-CE58-42F9-BEC8-0E1295DF69E6}"/>
                </a:ext>
              </a:extLst>
            </p:cNvPr>
            <p:cNvSpPr/>
            <p:nvPr/>
          </p:nvSpPr>
          <p:spPr>
            <a:xfrm>
              <a:off x="5288046" y="1621435"/>
              <a:ext cx="1634282" cy="163428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7A3A7248-88BB-4AA8-9A72-852C7602A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233" y="1842806"/>
              <a:ext cx="1119534" cy="111953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26" name="תרשים 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84661"/>
            <a:ext cx="7518400" cy="256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5105414" y="3876235"/>
            <a:ext cx="157544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וקיבלנו "הלוואת גישור"</a:t>
            </a:r>
          </a:p>
        </p:txBody>
      </p:sp>
    </p:spTree>
    <p:extLst>
      <p:ext uri="{BB962C8B-B14F-4D97-AF65-F5344CB8AC3E}">
        <p14:creationId xmlns:p14="http://schemas.microsoft.com/office/powerpoint/2010/main" val="7290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0EE52AE0-4B54-4AAC-903D-D849B34D0E6F}"/>
              </a:ext>
            </a:extLst>
          </p:cNvPr>
          <p:cNvSpPr/>
          <p:nvPr/>
        </p:nvSpPr>
        <p:spPr>
          <a:xfrm>
            <a:off x="6175154" y="2842851"/>
            <a:ext cx="3358313" cy="1449749"/>
          </a:xfrm>
          <a:prstGeom prst="rect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EFBA4-31BC-4280-948A-7F2B34EA8003}"/>
              </a:ext>
            </a:extLst>
          </p:cNvPr>
          <p:cNvSpPr txBox="1"/>
          <p:nvPr/>
        </p:nvSpPr>
        <p:spPr>
          <a:xfrm>
            <a:off x="6347304" y="3199383"/>
            <a:ext cx="3032303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טווח קצר </a:t>
            </a:r>
            <a:endParaRPr lang="he-IL" sz="2000" dirty="0">
              <a:solidFill>
                <a:srgbClr val="015490"/>
              </a:solidFill>
            </a:endParaRPr>
          </a:p>
        </p:txBody>
      </p:sp>
      <p:sp>
        <p:nvSpPr>
          <p:cNvPr id="13" name="משולש ישר-זווית 12">
            <a:extLst>
              <a:ext uri="{FF2B5EF4-FFF2-40B4-BE49-F238E27FC236}">
                <a16:creationId xmlns:a16="http://schemas.microsoft.com/office/drawing/2014/main" id="{20B59544-4007-4FDD-8229-BB4C011058D9}"/>
              </a:ext>
            </a:extLst>
          </p:cNvPr>
          <p:cNvSpPr/>
          <p:nvPr/>
        </p:nvSpPr>
        <p:spPr>
          <a:xfrm rot="13436241">
            <a:off x="8584521" y="2787105"/>
            <a:ext cx="1678725" cy="1646445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3212037" y="797511"/>
            <a:ext cx="576792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בנינו </a:t>
            </a:r>
            <a:r>
              <a:rPr lang="he-IL" sz="3200" dirty="0" err="1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תוכנית</a:t>
            </a:r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אסטרטגית בשני מישורים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9B80FD6-9A9C-420A-BA61-386220EE66BC}"/>
              </a:ext>
            </a:extLst>
          </p:cNvPr>
          <p:cNvSpPr/>
          <p:nvPr/>
        </p:nvSpPr>
        <p:spPr>
          <a:xfrm>
            <a:off x="2955173" y="2842852"/>
            <a:ext cx="3064399" cy="14497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6584C-517C-4AB1-B7B2-C8D668899918}"/>
              </a:ext>
            </a:extLst>
          </p:cNvPr>
          <p:cNvSpPr txBox="1"/>
          <p:nvPr/>
        </p:nvSpPr>
        <p:spPr>
          <a:xfrm>
            <a:off x="2955173" y="3199383"/>
            <a:ext cx="2902072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טווח ארוך </a:t>
            </a:r>
            <a:endParaRPr lang="he-IL" sz="2000" dirty="0">
              <a:solidFill>
                <a:srgbClr val="01549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33F9654-1906-4B1C-8BD8-CFAE46351715}"/>
              </a:ext>
            </a:extLst>
          </p:cNvPr>
          <p:cNvSpPr/>
          <p:nvPr/>
        </p:nvSpPr>
        <p:spPr>
          <a:xfrm>
            <a:off x="5857245" y="1975556"/>
            <a:ext cx="495884" cy="487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קורד 11">
            <a:extLst>
              <a:ext uri="{FF2B5EF4-FFF2-40B4-BE49-F238E27FC236}">
                <a16:creationId xmlns:a16="http://schemas.microsoft.com/office/drawing/2014/main" id="{957C5397-A518-4692-911E-482E8E562E8D}"/>
              </a:ext>
            </a:extLst>
          </p:cNvPr>
          <p:cNvSpPr/>
          <p:nvPr/>
        </p:nvSpPr>
        <p:spPr>
          <a:xfrm rot="6682933">
            <a:off x="5689519" y="1603909"/>
            <a:ext cx="831336" cy="910953"/>
          </a:xfrm>
          <a:prstGeom prst="chord">
            <a:avLst>
              <a:gd name="adj1" fmla="val 3086893"/>
              <a:gd name="adj2" fmla="val 159303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שולש ישר-זווית 13">
            <a:extLst>
              <a:ext uri="{FF2B5EF4-FFF2-40B4-BE49-F238E27FC236}">
                <a16:creationId xmlns:a16="http://schemas.microsoft.com/office/drawing/2014/main" id="{A8268587-D3D6-47A7-B9BD-1489636CBC58}"/>
              </a:ext>
            </a:extLst>
          </p:cNvPr>
          <p:cNvSpPr/>
          <p:nvPr/>
        </p:nvSpPr>
        <p:spPr>
          <a:xfrm rot="2712551">
            <a:off x="2132744" y="2787553"/>
            <a:ext cx="1678725" cy="164644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99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334142" y="1422401"/>
            <a:ext cx="35237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spc="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"עזרה ראשונה"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92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שיפורי תוכנה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A3A0D178-8D12-410C-A321-1278B14E133E}"/>
              </a:ext>
            </a:extLst>
          </p:cNvPr>
          <p:cNvSpPr/>
          <p:nvPr/>
        </p:nvSpPr>
        <p:spPr>
          <a:xfrm>
            <a:off x="3047999" y="353695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54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קיצור משך הפעולה במערכת ב- 60%!</a:t>
            </a:r>
            <a:endParaRPr lang="he-IL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8197D43-DCEA-4BC0-BB19-58F3CFE8B423}"/>
              </a:ext>
            </a:extLst>
          </p:cNvPr>
          <p:cNvSpPr/>
          <p:nvPr/>
        </p:nvSpPr>
        <p:spPr>
          <a:xfrm>
            <a:off x="226483" y="5565936"/>
            <a:ext cx="11739034" cy="590550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E0FA15A9-852C-481B-8292-4AE0D1BEC7BD}"/>
              </a:ext>
            </a:extLst>
          </p:cNvPr>
          <p:cNvSpPr/>
          <p:nvPr/>
        </p:nvSpPr>
        <p:spPr>
          <a:xfrm>
            <a:off x="261257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391B120E-E1D5-489B-914B-826476B2CA61}"/>
              </a:ext>
            </a:extLst>
          </p:cNvPr>
          <p:cNvSpPr/>
          <p:nvPr/>
        </p:nvSpPr>
        <p:spPr>
          <a:xfrm>
            <a:off x="1426582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2EAEB327-49D3-4F1E-BB61-D93D9F1083F0}"/>
              </a:ext>
            </a:extLst>
          </p:cNvPr>
          <p:cNvSpPr/>
          <p:nvPr/>
        </p:nvSpPr>
        <p:spPr>
          <a:xfrm>
            <a:off x="2591907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4725281-0EAB-40CF-8BDF-262EC4CB1139}"/>
              </a:ext>
            </a:extLst>
          </p:cNvPr>
          <p:cNvSpPr/>
          <p:nvPr/>
        </p:nvSpPr>
        <p:spPr>
          <a:xfrm>
            <a:off x="3757232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CE7ECBF7-7C48-46E1-8EA0-BCA0B28B7CA8}"/>
              </a:ext>
            </a:extLst>
          </p:cNvPr>
          <p:cNvSpPr/>
          <p:nvPr/>
        </p:nvSpPr>
        <p:spPr>
          <a:xfrm>
            <a:off x="4922557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5DE2469D-C4FC-41CD-A05D-204E84C8CC06}"/>
              </a:ext>
            </a:extLst>
          </p:cNvPr>
          <p:cNvSpPr/>
          <p:nvPr/>
        </p:nvSpPr>
        <p:spPr>
          <a:xfrm>
            <a:off x="6087883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C5B835E9-8E71-4257-AABF-BBA7A61DB8B3}"/>
              </a:ext>
            </a:extLst>
          </p:cNvPr>
          <p:cNvSpPr/>
          <p:nvPr/>
        </p:nvSpPr>
        <p:spPr>
          <a:xfrm>
            <a:off x="7253208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4D3D44FB-BF21-4A6E-AFBC-B2FD3742EE68}"/>
              </a:ext>
            </a:extLst>
          </p:cNvPr>
          <p:cNvSpPr/>
          <p:nvPr/>
        </p:nvSpPr>
        <p:spPr>
          <a:xfrm>
            <a:off x="8418533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: פינות מעוגלות 16">
            <a:extLst>
              <a:ext uri="{FF2B5EF4-FFF2-40B4-BE49-F238E27FC236}">
                <a16:creationId xmlns:a16="http://schemas.microsoft.com/office/drawing/2014/main" id="{8429B37D-BCFE-43A7-A4D2-CBA1F9917737}"/>
              </a:ext>
            </a:extLst>
          </p:cNvPr>
          <p:cNvSpPr/>
          <p:nvPr/>
        </p:nvSpPr>
        <p:spPr>
          <a:xfrm>
            <a:off x="9583858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0B2D5805-28FC-40E7-9147-DC9C6FDF23E1}"/>
              </a:ext>
            </a:extLst>
          </p:cNvPr>
          <p:cNvSpPr/>
          <p:nvPr/>
        </p:nvSpPr>
        <p:spPr>
          <a:xfrm>
            <a:off x="10749187" y="5587539"/>
            <a:ext cx="1166544" cy="547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1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2D51D857-598B-4F0B-8B9D-571387FAF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57" y="540715"/>
            <a:ext cx="881686" cy="881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6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334142" y="1422401"/>
            <a:ext cx="35237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spc="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"עזרה ראשונה"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6096001" y="3536950"/>
            <a:ext cx="6096000" cy="254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גיוס 16 </a:t>
            </a:r>
          </a:p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עובדים </a:t>
            </a:r>
          </a:p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מקצועיים</a:t>
            </a:r>
          </a:p>
        </p:txBody>
      </p:sp>
      <p:sp>
        <p:nvSpPr>
          <p:cNvPr id="3" name="חץ: שמאלה-ימינה 2">
            <a:extLst>
              <a:ext uri="{FF2B5EF4-FFF2-40B4-BE49-F238E27FC236}">
                <a16:creationId xmlns:a16="http://schemas.microsoft.com/office/drawing/2014/main" id="{3836D173-CCAA-4E91-928C-4542D7964BCB}"/>
              </a:ext>
            </a:extLst>
          </p:cNvPr>
          <p:cNvSpPr/>
          <p:nvPr/>
        </p:nvSpPr>
        <p:spPr>
          <a:xfrm>
            <a:off x="4890051" y="3432311"/>
            <a:ext cx="2411898" cy="1086679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0908051-6FE5-4E3B-89B7-887BED901BD2}"/>
              </a:ext>
            </a:extLst>
          </p:cNvPr>
          <p:cNvSpPr/>
          <p:nvPr/>
        </p:nvSpPr>
        <p:spPr>
          <a:xfrm>
            <a:off x="0" y="3536950"/>
            <a:ext cx="6096002" cy="254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תוכנית</a:t>
            </a: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פרישה ל- 14 </a:t>
            </a:r>
          </a:p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עובדים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863E7889-EA24-41BA-A842-E024C2BF72B8}"/>
              </a:ext>
            </a:extLst>
          </p:cNvPr>
          <p:cNvCxnSpPr>
            <a:cxnSpLocks/>
          </p:cNvCxnSpPr>
          <p:nvPr/>
        </p:nvCxnSpPr>
        <p:spPr>
          <a:xfrm flipH="1">
            <a:off x="2133601" y="3308350"/>
            <a:ext cx="1828800" cy="0"/>
          </a:xfrm>
          <a:prstGeom prst="line">
            <a:avLst/>
          </a:prstGeom>
          <a:ln w="57150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58A4CC"/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C0264D83-5807-4E23-8140-7B1354F2DDCD}"/>
              </a:ext>
            </a:extLst>
          </p:cNvPr>
          <p:cNvCxnSpPr/>
          <p:nvPr/>
        </p:nvCxnSpPr>
        <p:spPr>
          <a:xfrm>
            <a:off x="8229601" y="3308350"/>
            <a:ext cx="1828800" cy="0"/>
          </a:xfrm>
          <a:prstGeom prst="line">
            <a:avLst/>
          </a:prstGeom>
          <a:ln w="57150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58A4CC"/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תמונה 5">
            <a:extLst>
              <a:ext uri="{FF2B5EF4-FFF2-40B4-BE49-F238E27FC236}">
                <a16:creationId xmlns:a16="http://schemas.microsoft.com/office/drawing/2014/main" id="{14D43797-91AE-4A7E-AA68-ABC1A2CA8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2" y="2127253"/>
            <a:ext cx="1066798" cy="1066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2A9870D-932D-48AC-A841-7CD9EE04D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51" y="2207802"/>
            <a:ext cx="905700" cy="9057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E7793B51-B741-4968-911D-3AE80523D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57" y="540715"/>
            <a:ext cx="881686" cy="881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2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4A0A0CE1-D651-4B69-93C5-4A5010C96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186" y="4726973"/>
            <a:ext cx="578069" cy="5780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334142" y="1422401"/>
            <a:ext cx="35237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spc="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"עזרה ראשונה"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173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גיוס צוותי משימה להפחתה ראשונית של העומס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DE29245B-1EDD-46A7-84D9-284A003723A3}"/>
              </a:ext>
            </a:extLst>
          </p:cNvPr>
          <p:cNvGrpSpPr/>
          <p:nvPr/>
        </p:nvGrpSpPr>
        <p:grpSpPr>
          <a:xfrm>
            <a:off x="11113" y="3584248"/>
            <a:ext cx="12180887" cy="862662"/>
            <a:chOff x="11113" y="3536950"/>
            <a:chExt cx="12180887" cy="8626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Image result for wall png">
              <a:extLst>
                <a:ext uri="{FF2B5EF4-FFF2-40B4-BE49-F238E27FC236}">
                  <a16:creationId xmlns:a16="http://schemas.microsoft.com/office/drawing/2014/main" id="{D663624A-2F3C-4144-8EEE-028DEC0FB3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18" b="40480"/>
            <a:stretch/>
          </p:blipFill>
          <p:spPr bwMode="auto">
            <a:xfrm>
              <a:off x="11113" y="3536950"/>
              <a:ext cx="6096000" cy="862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wall png">
              <a:extLst>
                <a:ext uri="{FF2B5EF4-FFF2-40B4-BE49-F238E27FC236}">
                  <a16:creationId xmlns:a16="http://schemas.microsoft.com/office/drawing/2014/main" id="{ED46BD17-E6CC-4B1B-A0D4-98F56C95AD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18" b="40480"/>
            <a:stretch/>
          </p:blipFill>
          <p:spPr bwMode="auto">
            <a:xfrm>
              <a:off x="5965902" y="3536950"/>
              <a:ext cx="6226098" cy="862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F22997D4-56D8-4D7A-9273-45256DB13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62" y="4537787"/>
            <a:ext cx="2312276" cy="23122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A974F08-ABE0-48C8-B187-00413E922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220" y="5601904"/>
            <a:ext cx="578069" cy="5780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6FCFD8F0-BC3A-47EB-BD09-6F0F26337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185" y="6279931"/>
            <a:ext cx="578069" cy="5780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59435EA-AEE4-4D24-A168-ECF7758F86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57" y="540715"/>
            <a:ext cx="881686" cy="881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0289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0B5A252C-92BE-4952-A127-3D83E2A6C3F7}"/>
              </a:ext>
            </a:extLst>
          </p:cNvPr>
          <p:cNvSpPr/>
          <p:nvPr/>
        </p:nvSpPr>
        <p:spPr bwMode="auto">
          <a:xfrm>
            <a:off x="0" y="4335539"/>
            <a:ext cx="12191999" cy="2514523"/>
          </a:xfrm>
          <a:prstGeom prst="rect">
            <a:avLst/>
          </a:prstGeom>
          <a:solidFill>
            <a:srgbClr val="0154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lef" pitchFamily="2" charset="-79"/>
              <a:cs typeface="Alef" pitchFamily="2" charset="-79"/>
            </a:endParaRPr>
          </a:p>
        </p:txBody>
      </p:sp>
      <p:pic>
        <p:nvPicPr>
          <p:cNvPr id="7" name="תמונה 6" descr="תמונה שמכילה שעון, אובייקט&#10;&#10;תיאור שנוצר ברמת מהימנות גבוהה מאוד">
            <a:extLst>
              <a:ext uri="{FF2B5EF4-FFF2-40B4-BE49-F238E27FC236}">
                <a16:creationId xmlns:a16="http://schemas.microsoft.com/office/drawing/2014/main" id="{4DE2EB21-861B-46CF-9C04-5051ED7FE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48" y="846489"/>
            <a:ext cx="1963930" cy="348548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D1E89718-A7A2-4681-9CBB-1BA7CF4A626C}"/>
              </a:ext>
            </a:extLst>
          </p:cNvPr>
          <p:cNvSpPr/>
          <p:nvPr/>
        </p:nvSpPr>
        <p:spPr>
          <a:xfrm>
            <a:off x="-43030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9A900-6219-4E5A-9F86-529F75E19A88}"/>
              </a:ext>
            </a:extLst>
          </p:cNvPr>
          <p:cNvSpPr txBox="1"/>
          <p:nvPr/>
        </p:nvSpPr>
        <p:spPr>
          <a:xfrm>
            <a:off x="1083091" y="2690283"/>
            <a:ext cx="10041531" cy="6617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700" dirty="0">
                <a:solidFill>
                  <a:srgbClr val="58A4CC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הטרנספורמציה הדיגיטלית של אגף רישום והסדר מקרקעין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04F2B981-376E-4B64-8883-A1CC325F74E3}"/>
              </a:ext>
            </a:extLst>
          </p:cNvPr>
          <p:cNvGrpSpPr/>
          <p:nvPr/>
        </p:nvGrpSpPr>
        <p:grpSpPr>
          <a:xfrm>
            <a:off x="781158" y="813831"/>
            <a:ext cx="10530448" cy="3274437"/>
            <a:chOff x="830146" y="846489"/>
            <a:chExt cx="10530448" cy="32744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22FF44-677B-41FC-9DCB-AB51B45AF6A5}"/>
                </a:ext>
              </a:extLst>
            </p:cNvPr>
            <p:cNvSpPr txBox="1"/>
            <p:nvPr/>
          </p:nvSpPr>
          <p:spPr>
            <a:xfrm>
              <a:off x="830146" y="1338285"/>
              <a:ext cx="10530448" cy="190821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he-IL" sz="11800" spc="600" dirty="0">
                  <a:solidFill>
                    <a:srgbClr val="015490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מהפי  ה בטאבו </a:t>
              </a:r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6C072B18-856F-4B04-B60B-8CC47E7BB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6000" y="846489"/>
              <a:ext cx="2508545" cy="3274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334142" y="1422401"/>
            <a:ext cx="35237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spc="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"עזרה ראשונה"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173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הסכמי שכר עידוד – </a:t>
            </a:r>
          </a:p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הסדרים עם ועד העובדים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059435EA-AEE4-4D24-A168-ECF7758F8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57" y="540715"/>
            <a:ext cx="881686" cy="881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3D5D39D-3085-48FE-8D95-892BC996D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76" y="3739893"/>
            <a:ext cx="2775448" cy="27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5037057" y="1422401"/>
            <a:ext cx="211788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spc="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המשימה: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254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להוריד משמעותית  </a:t>
            </a:r>
          </a:p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את מספר הפניות הפיזיות לאולמות קבלת הקהל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A90D77A-746C-4F17-AF16-E2EDAA45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71" y="4656666"/>
            <a:ext cx="2220188" cy="22201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9FBE9FF-A9BD-46A3-AA73-658453C6C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56" y="540715"/>
            <a:ext cx="881688" cy="923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2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5037057" y="1422401"/>
            <a:ext cx="211788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spc="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המשימה: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F60E971D-9A46-48FB-AC8C-9CEA4DC720AE}"/>
              </a:ext>
            </a:extLst>
          </p:cNvPr>
          <p:cNvSpPr/>
          <p:nvPr/>
        </p:nvSpPr>
        <p:spPr>
          <a:xfrm>
            <a:off x="887894" y="2042467"/>
            <a:ext cx="1041621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להוריד משמעותית  </a:t>
            </a:r>
          </a:p>
          <a:p>
            <a:pPr algn="ctr">
              <a:lnSpc>
                <a:spcPct val="80000"/>
              </a:lnSpc>
            </a:pPr>
            <a:r>
              <a:rPr lang="he-IL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את מספר הפניות הפיזיות לאולמות קבלת הקהל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41A48DF-96E9-4503-927C-149DB95F33DA}"/>
              </a:ext>
            </a:extLst>
          </p:cNvPr>
          <p:cNvGrpSpPr/>
          <p:nvPr/>
        </p:nvGrpSpPr>
        <p:grpSpPr>
          <a:xfrm>
            <a:off x="0" y="4747802"/>
            <a:ext cx="12192000" cy="2110198"/>
            <a:chOff x="0" y="4747802"/>
            <a:chExt cx="12192000" cy="2110198"/>
          </a:xfrm>
        </p:grpSpPr>
        <p:sp>
          <p:nvSpPr>
            <p:cNvPr id="2" name="מלבן 1">
              <a:extLst>
                <a:ext uri="{FF2B5EF4-FFF2-40B4-BE49-F238E27FC236}">
                  <a16:creationId xmlns:a16="http://schemas.microsoft.com/office/drawing/2014/main" id="{6A6F4AA5-6DDC-4F1F-A20B-5E533D21720A}"/>
                </a:ext>
              </a:extLst>
            </p:cNvPr>
            <p:cNvSpPr/>
            <p:nvPr/>
          </p:nvSpPr>
          <p:spPr>
            <a:xfrm>
              <a:off x="0" y="4747802"/>
              <a:ext cx="12192000" cy="2110198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63000">
                  <a:srgbClr val="58A4CC"/>
                </a:gs>
              </a:gsLst>
              <a:lin ang="0" scaled="0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360BB7-B7FE-4C4D-9F92-0762E013BAAE}"/>
                </a:ext>
              </a:extLst>
            </p:cNvPr>
            <p:cNvSpPr txBox="1"/>
            <p:nvPr/>
          </p:nvSpPr>
          <p:spPr>
            <a:xfrm>
              <a:off x="5384909" y="4815534"/>
              <a:ext cx="1422184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he-IL" sz="3200" spc="600" dirty="0">
                  <a:solidFill>
                    <a:schemeClr val="bg1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היעד:</a:t>
              </a:r>
            </a:p>
          </p:txBody>
        </p:sp>
        <p:sp>
          <p:nvSpPr>
            <p:cNvPr id="6" name="מלבן 5">
              <a:extLst>
                <a:ext uri="{FF2B5EF4-FFF2-40B4-BE49-F238E27FC236}">
                  <a16:creationId xmlns:a16="http://schemas.microsoft.com/office/drawing/2014/main" id="{5F47DAE3-B374-4C45-8A8B-156AB1E39626}"/>
                </a:ext>
              </a:extLst>
            </p:cNvPr>
            <p:cNvSpPr/>
            <p:nvPr/>
          </p:nvSpPr>
          <p:spPr>
            <a:xfrm>
              <a:off x="3979885" y="5400309"/>
              <a:ext cx="4232229" cy="1302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he-IL" sz="9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40%</a:t>
              </a:r>
            </a:p>
          </p:txBody>
        </p:sp>
      </p:grp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14B21A0-F00F-464C-B97F-E5076B70C8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56" y="540715"/>
            <a:ext cx="881688" cy="923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8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5149269" y="1422401"/>
            <a:ext cx="189346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spc="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הפתרון: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7A1B43B-E3A8-4614-A4D2-C934CAC64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13443"/>
            <a:ext cx="1032932" cy="10329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מלבן 20">
            <a:extLst>
              <a:ext uri="{FF2B5EF4-FFF2-40B4-BE49-F238E27FC236}">
                <a16:creationId xmlns:a16="http://schemas.microsoft.com/office/drawing/2014/main" id="{F60E971D-9A46-48FB-AC8C-9CEA4DC720AE}"/>
              </a:ext>
            </a:extLst>
          </p:cNvPr>
          <p:cNvSpPr/>
          <p:nvPr/>
        </p:nvSpPr>
        <p:spPr>
          <a:xfrm>
            <a:off x="1078091" y="2007176"/>
            <a:ext cx="9979376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שירות מקוון עבור </a:t>
            </a:r>
          </a:p>
          <a:p>
            <a:pPr algn="ctr">
              <a:lnSpc>
                <a:spcPct val="90000"/>
              </a:lnSpc>
            </a:pPr>
            <a:r>
              <a:rPr lang="he-IL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שני השירותים </a:t>
            </a:r>
            <a:r>
              <a:rPr lang="he-IL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: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71F112D6-F7EA-45BD-9184-ECBE1EAC9CAC}"/>
              </a:ext>
            </a:extLst>
          </p:cNvPr>
          <p:cNvSpPr/>
          <p:nvPr/>
        </p:nvSpPr>
        <p:spPr>
          <a:xfrm>
            <a:off x="3229871" y="4417396"/>
            <a:ext cx="4699326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ביטול משכנתאות</a:t>
            </a:r>
            <a:endParaRPr lang="he-IL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CC12604-6E65-40C4-887D-0FEF8B30E4EC}"/>
              </a:ext>
            </a:extLst>
          </p:cNvPr>
          <p:cNvSpPr/>
          <p:nvPr/>
        </p:nvSpPr>
        <p:spPr>
          <a:xfrm>
            <a:off x="3229871" y="3744949"/>
            <a:ext cx="4699326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רישום הערת אזהרה</a:t>
            </a: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4ADD4FF-A864-4643-ACA0-09D651ECE6B3}"/>
              </a:ext>
            </a:extLst>
          </p:cNvPr>
          <p:cNvGrpSpPr/>
          <p:nvPr/>
        </p:nvGrpSpPr>
        <p:grpSpPr>
          <a:xfrm>
            <a:off x="8103370" y="3980016"/>
            <a:ext cx="538980" cy="538980"/>
            <a:chOff x="8371442" y="4411952"/>
            <a:chExt cx="754744" cy="754744"/>
          </a:xfrm>
        </p:grpSpPr>
        <p:sp>
          <p:nvSpPr>
            <p:cNvPr id="12" name="אליפסה 11">
              <a:extLst>
                <a:ext uri="{FF2B5EF4-FFF2-40B4-BE49-F238E27FC236}">
                  <a16:creationId xmlns:a16="http://schemas.microsoft.com/office/drawing/2014/main" id="{85DF8C03-8B14-4BEC-AAA0-82832D947E44}"/>
                </a:ext>
              </a:extLst>
            </p:cNvPr>
            <p:cNvSpPr/>
            <p:nvPr/>
          </p:nvSpPr>
          <p:spPr>
            <a:xfrm>
              <a:off x="8371442" y="4411952"/>
              <a:ext cx="754744" cy="754744"/>
            </a:xfrm>
            <a:prstGeom prst="ellipse">
              <a:avLst/>
            </a:prstGeom>
            <a:solidFill>
              <a:srgbClr val="58A4C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CA284842-CA3D-4E64-ACC1-0D1A4907E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163" y="4517531"/>
              <a:ext cx="511301" cy="511301"/>
            </a:xfrm>
            <a:prstGeom prst="rect">
              <a:avLst/>
            </a:prstGeom>
          </p:spPr>
        </p:pic>
      </p:grp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D6389B7A-FE00-476E-A636-CA8A8D61C35F}"/>
              </a:ext>
            </a:extLst>
          </p:cNvPr>
          <p:cNvGrpSpPr/>
          <p:nvPr/>
        </p:nvGrpSpPr>
        <p:grpSpPr>
          <a:xfrm>
            <a:off x="8103370" y="4704860"/>
            <a:ext cx="538980" cy="538980"/>
            <a:chOff x="8371442" y="5414599"/>
            <a:chExt cx="754744" cy="754744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B960300C-D513-4B81-93FD-D24D02AE160C}"/>
                </a:ext>
              </a:extLst>
            </p:cNvPr>
            <p:cNvSpPr/>
            <p:nvPr/>
          </p:nvSpPr>
          <p:spPr>
            <a:xfrm>
              <a:off x="8371442" y="5414599"/>
              <a:ext cx="754744" cy="754744"/>
            </a:xfrm>
            <a:prstGeom prst="ellipse">
              <a:avLst/>
            </a:prstGeom>
            <a:solidFill>
              <a:srgbClr val="58A4C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7197923E-8819-42FE-92DC-31F68E568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163" y="5519575"/>
              <a:ext cx="511301" cy="511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9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6A6F4AA5-6DDC-4F1F-A20B-5E533D21720A}"/>
              </a:ext>
            </a:extLst>
          </p:cNvPr>
          <p:cNvSpPr/>
          <p:nvPr/>
        </p:nvSpPr>
        <p:spPr>
          <a:xfrm>
            <a:off x="0" y="4747802"/>
            <a:ext cx="12192000" cy="211019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עגל חלקי 9">
            <a:extLst>
              <a:ext uri="{FF2B5EF4-FFF2-40B4-BE49-F238E27FC236}">
                <a16:creationId xmlns:a16="http://schemas.microsoft.com/office/drawing/2014/main" id="{C206740F-782E-4CE2-B33F-82E2CC38667E}"/>
              </a:ext>
            </a:extLst>
          </p:cNvPr>
          <p:cNvSpPr/>
          <p:nvPr/>
        </p:nvSpPr>
        <p:spPr>
          <a:xfrm rot="2433797">
            <a:off x="4166731" y="457697"/>
            <a:ext cx="3858540" cy="3858538"/>
          </a:xfrm>
          <a:prstGeom prst="pie">
            <a:avLst>
              <a:gd name="adj1" fmla="val 1404544"/>
              <a:gd name="adj2" fmla="val 153851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1" name="מעגל חלקי 10">
            <a:extLst>
              <a:ext uri="{FF2B5EF4-FFF2-40B4-BE49-F238E27FC236}">
                <a16:creationId xmlns:a16="http://schemas.microsoft.com/office/drawing/2014/main" id="{318D292D-3901-4731-91B8-94D0DF6C0372}"/>
              </a:ext>
            </a:extLst>
          </p:cNvPr>
          <p:cNvSpPr/>
          <p:nvPr/>
        </p:nvSpPr>
        <p:spPr>
          <a:xfrm rot="9834375">
            <a:off x="4166731" y="457695"/>
            <a:ext cx="3858538" cy="3858538"/>
          </a:xfrm>
          <a:prstGeom prst="pie">
            <a:avLst>
              <a:gd name="adj1" fmla="val 7985687"/>
              <a:gd name="adj2" fmla="val 156291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FE1DED8C-64C2-44F4-BCA4-32B9CDE11C34}"/>
              </a:ext>
            </a:extLst>
          </p:cNvPr>
          <p:cNvSpPr/>
          <p:nvPr/>
        </p:nvSpPr>
        <p:spPr>
          <a:xfrm>
            <a:off x="-28221" y="5068642"/>
            <a:ext cx="1224844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40% מהדרישות בפועל!</a:t>
            </a:r>
            <a:endParaRPr lang="he-IL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23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05742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3FEBC63-5F75-4E85-BCB0-EADB4E99C6A3}"/>
              </a:ext>
            </a:extLst>
          </p:cNvPr>
          <p:cNvSpPr/>
          <p:nvPr/>
        </p:nvSpPr>
        <p:spPr>
          <a:xfrm>
            <a:off x="6205715" y="0"/>
            <a:ext cx="59862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A975276-0593-4BCE-A775-04FFFC9B1212}"/>
              </a:ext>
            </a:extLst>
          </p:cNvPr>
          <p:cNvSpPr/>
          <p:nvPr/>
        </p:nvSpPr>
        <p:spPr>
          <a:xfrm>
            <a:off x="6219357" y="471559"/>
            <a:ext cx="1989647" cy="707886"/>
          </a:xfrm>
          <a:prstGeom prst="rect">
            <a:avLst/>
          </a:prstGeom>
          <a:solidFill>
            <a:srgbClr val="015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9A61B979-39F3-47C7-8C16-0C4AC07ACF51}"/>
              </a:ext>
            </a:extLst>
          </p:cNvPr>
          <p:cNvSpPr/>
          <p:nvPr/>
        </p:nvSpPr>
        <p:spPr>
          <a:xfrm>
            <a:off x="6158837" y="1651004"/>
            <a:ext cx="609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2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פיתוח ערוץ מקוון לרישום הערות אזהרה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59B04AE-05D9-416E-8D82-B1C351735695}"/>
              </a:ext>
            </a:extLst>
          </p:cNvPr>
          <p:cNvSpPr/>
          <p:nvPr/>
        </p:nvSpPr>
        <p:spPr>
          <a:xfrm>
            <a:off x="6221792" y="471559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מצד אחד</a:t>
            </a:r>
            <a:endParaRPr lang="he-IL" sz="10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8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3FEBC63-5F75-4E85-BCB0-EADB4E99C6A3}"/>
              </a:ext>
            </a:extLst>
          </p:cNvPr>
          <p:cNvSpPr/>
          <p:nvPr/>
        </p:nvSpPr>
        <p:spPr>
          <a:xfrm>
            <a:off x="6205715" y="0"/>
            <a:ext cx="59862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A975276-0593-4BCE-A775-04FFFC9B1212}"/>
              </a:ext>
            </a:extLst>
          </p:cNvPr>
          <p:cNvSpPr/>
          <p:nvPr/>
        </p:nvSpPr>
        <p:spPr>
          <a:xfrm>
            <a:off x="6219357" y="471559"/>
            <a:ext cx="1989647" cy="707886"/>
          </a:xfrm>
          <a:prstGeom prst="rect">
            <a:avLst/>
          </a:prstGeom>
          <a:solidFill>
            <a:srgbClr val="015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9A61B979-39F3-47C7-8C16-0C4AC07ACF51}"/>
              </a:ext>
            </a:extLst>
          </p:cNvPr>
          <p:cNvSpPr/>
          <p:nvPr/>
        </p:nvSpPr>
        <p:spPr>
          <a:xfrm>
            <a:off x="6158837" y="1651004"/>
            <a:ext cx="609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2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פיתוח ערוץ מקוון לרישום הערות אזהרה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59B04AE-05D9-416E-8D82-B1C351735695}"/>
              </a:ext>
            </a:extLst>
          </p:cNvPr>
          <p:cNvSpPr/>
          <p:nvPr/>
        </p:nvSpPr>
        <p:spPr>
          <a:xfrm>
            <a:off x="6221792" y="471559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מצד אחד</a:t>
            </a:r>
            <a:endParaRPr lang="he-IL" sz="10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FC9E516-5DF1-498D-9B35-F9C515A95183}"/>
              </a:ext>
            </a:extLst>
          </p:cNvPr>
          <p:cNvSpPr/>
          <p:nvPr/>
        </p:nvSpPr>
        <p:spPr>
          <a:xfrm>
            <a:off x="4205814" y="471559"/>
            <a:ext cx="176683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e-IL" sz="4000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מצד שני</a:t>
            </a:r>
            <a:endParaRPr lang="he-IL" sz="1000" dirty="0">
              <a:solidFill>
                <a:srgbClr val="01549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2BAF649-B034-4AC6-BD9D-9F74E7DF08C3}"/>
              </a:ext>
            </a:extLst>
          </p:cNvPr>
          <p:cNvSpPr/>
          <p:nvPr/>
        </p:nvSpPr>
        <p:spPr>
          <a:xfrm>
            <a:off x="15608" y="1651004"/>
            <a:ext cx="6080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ממשק בין </a:t>
            </a: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מערכות המשרד והבנקים</a:t>
            </a:r>
          </a:p>
        </p:txBody>
      </p:sp>
    </p:spTree>
    <p:extLst>
      <p:ext uri="{BB962C8B-B14F-4D97-AF65-F5344CB8AC3E}">
        <p14:creationId xmlns:p14="http://schemas.microsoft.com/office/powerpoint/2010/main" val="279286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973739" y="1422401"/>
            <a:ext cx="224452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התוצאות: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173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קיצור משך זמן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רישום הערת אזהרה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56C3DC3-81AB-4367-9A27-57E66BF6F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472708"/>
            <a:ext cx="914402" cy="914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17DD538A-A6B5-4729-93A3-C12A166B95DB}"/>
              </a:ext>
            </a:extLst>
          </p:cNvPr>
          <p:cNvSpPr/>
          <p:nvPr/>
        </p:nvSpPr>
        <p:spPr>
          <a:xfrm>
            <a:off x="1778001" y="3971470"/>
            <a:ext cx="6096000" cy="13028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מ - </a:t>
            </a:r>
            <a:r>
              <a:rPr lang="he-IL" sz="9600" dirty="0">
                <a:solidFill>
                  <a:srgbClr val="58A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14</a:t>
            </a: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ימים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9665FAC-A544-48D8-AB02-6235C12540B4}"/>
              </a:ext>
            </a:extLst>
          </p:cNvPr>
          <p:cNvSpPr/>
          <p:nvPr/>
        </p:nvSpPr>
        <p:spPr>
          <a:xfrm>
            <a:off x="1778001" y="5089070"/>
            <a:ext cx="6096000" cy="13028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 - </a:t>
            </a:r>
            <a:r>
              <a:rPr lang="he-IL" sz="9600" dirty="0">
                <a:solidFill>
                  <a:srgbClr val="58A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7</a:t>
            </a: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שעות</a:t>
            </a:r>
          </a:p>
        </p:txBody>
      </p:sp>
      <p:sp>
        <p:nvSpPr>
          <p:cNvPr id="6" name="מעגל חלקי 5">
            <a:extLst>
              <a:ext uri="{FF2B5EF4-FFF2-40B4-BE49-F238E27FC236}">
                <a16:creationId xmlns:a16="http://schemas.microsoft.com/office/drawing/2014/main" id="{C38DCB07-F077-4D0E-9839-5CAED01A998E}"/>
              </a:ext>
            </a:extLst>
          </p:cNvPr>
          <p:cNvSpPr/>
          <p:nvPr/>
        </p:nvSpPr>
        <p:spPr>
          <a:xfrm>
            <a:off x="8111066" y="4039203"/>
            <a:ext cx="2099734" cy="2099734"/>
          </a:xfrm>
          <a:prstGeom prst="pie">
            <a:avLst>
              <a:gd name="adj1" fmla="val 16221537"/>
              <a:gd name="adj2" fmla="val 162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3" name="מעגל חלקי 12">
            <a:extLst>
              <a:ext uri="{FF2B5EF4-FFF2-40B4-BE49-F238E27FC236}">
                <a16:creationId xmlns:a16="http://schemas.microsoft.com/office/drawing/2014/main" id="{E2B1BC06-BDF6-4181-965B-C9139BB2DA2A}"/>
              </a:ext>
            </a:extLst>
          </p:cNvPr>
          <p:cNvSpPr/>
          <p:nvPr/>
        </p:nvSpPr>
        <p:spPr>
          <a:xfrm>
            <a:off x="8111066" y="4039203"/>
            <a:ext cx="2099734" cy="2099734"/>
          </a:xfrm>
          <a:prstGeom prst="pie">
            <a:avLst>
              <a:gd name="adj1" fmla="val 16221537"/>
              <a:gd name="adj2" fmla="val 2014938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6B890630-C7D7-487A-B350-613508A53AC6}"/>
              </a:ext>
            </a:extLst>
          </p:cNvPr>
          <p:cNvSpPr/>
          <p:nvPr/>
        </p:nvSpPr>
        <p:spPr>
          <a:xfrm>
            <a:off x="8111066" y="4039203"/>
            <a:ext cx="2099734" cy="209973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72588E58-6018-4190-8054-83C7F73824A1}"/>
              </a:ext>
            </a:extLst>
          </p:cNvPr>
          <p:cNvSpPr/>
          <p:nvPr/>
        </p:nvSpPr>
        <p:spPr>
          <a:xfrm>
            <a:off x="9067800" y="4996442"/>
            <a:ext cx="186267" cy="185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44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973739" y="1422401"/>
            <a:ext cx="224452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התוצאות: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173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הפחתת </a:t>
            </a: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זמן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רישום מכר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56C3DC3-81AB-4367-9A27-57E66BF6F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472708"/>
            <a:ext cx="914402" cy="914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17DD538A-A6B5-4729-93A3-C12A166B95DB}"/>
              </a:ext>
            </a:extLst>
          </p:cNvPr>
          <p:cNvSpPr/>
          <p:nvPr/>
        </p:nvSpPr>
        <p:spPr>
          <a:xfrm>
            <a:off x="1778001" y="3971470"/>
            <a:ext cx="6096000" cy="13028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מ - </a:t>
            </a:r>
            <a:r>
              <a:rPr lang="he-IL" sz="9600" dirty="0">
                <a:solidFill>
                  <a:srgbClr val="58A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45</a:t>
            </a: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ימים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9665FAC-A544-48D8-AB02-6235C12540B4}"/>
              </a:ext>
            </a:extLst>
          </p:cNvPr>
          <p:cNvSpPr/>
          <p:nvPr/>
        </p:nvSpPr>
        <p:spPr>
          <a:xfrm>
            <a:off x="1778001" y="5089070"/>
            <a:ext cx="6096000" cy="13028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 - </a:t>
            </a:r>
            <a:r>
              <a:rPr lang="he-IL" sz="9600" dirty="0">
                <a:solidFill>
                  <a:srgbClr val="58A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13</a:t>
            </a:r>
            <a:r>
              <a:rPr lang="he-IL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ימים</a:t>
            </a:r>
          </a:p>
        </p:txBody>
      </p:sp>
      <p:sp>
        <p:nvSpPr>
          <p:cNvPr id="6" name="מעגל חלקי 5">
            <a:extLst>
              <a:ext uri="{FF2B5EF4-FFF2-40B4-BE49-F238E27FC236}">
                <a16:creationId xmlns:a16="http://schemas.microsoft.com/office/drawing/2014/main" id="{C38DCB07-F077-4D0E-9839-5CAED01A998E}"/>
              </a:ext>
            </a:extLst>
          </p:cNvPr>
          <p:cNvSpPr/>
          <p:nvPr/>
        </p:nvSpPr>
        <p:spPr>
          <a:xfrm>
            <a:off x="8111066" y="4039203"/>
            <a:ext cx="2099734" cy="2099734"/>
          </a:xfrm>
          <a:prstGeom prst="pie">
            <a:avLst>
              <a:gd name="adj1" fmla="val 16221537"/>
              <a:gd name="adj2" fmla="val 162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3" name="מעגל חלקי 12">
            <a:extLst>
              <a:ext uri="{FF2B5EF4-FFF2-40B4-BE49-F238E27FC236}">
                <a16:creationId xmlns:a16="http://schemas.microsoft.com/office/drawing/2014/main" id="{E2B1BC06-BDF6-4181-965B-C9139BB2DA2A}"/>
              </a:ext>
            </a:extLst>
          </p:cNvPr>
          <p:cNvSpPr/>
          <p:nvPr/>
        </p:nvSpPr>
        <p:spPr>
          <a:xfrm>
            <a:off x="8111066" y="4039203"/>
            <a:ext cx="2099734" cy="2099734"/>
          </a:xfrm>
          <a:prstGeom prst="pie">
            <a:avLst>
              <a:gd name="adj1" fmla="val 16221537"/>
              <a:gd name="adj2" fmla="val 20960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6B890630-C7D7-487A-B350-613508A53AC6}"/>
              </a:ext>
            </a:extLst>
          </p:cNvPr>
          <p:cNvSpPr/>
          <p:nvPr/>
        </p:nvSpPr>
        <p:spPr>
          <a:xfrm>
            <a:off x="8111066" y="4039203"/>
            <a:ext cx="2099734" cy="209973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72588E58-6018-4190-8054-83C7F73824A1}"/>
              </a:ext>
            </a:extLst>
          </p:cNvPr>
          <p:cNvSpPr/>
          <p:nvPr/>
        </p:nvSpPr>
        <p:spPr>
          <a:xfrm>
            <a:off x="9067800" y="4996442"/>
            <a:ext cx="186267" cy="185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95048C31-55F7-4A77-8998-FFC1AB55212C}"/>
              </a:ext>
            </a:extLst>
          </p:cNvPr>
          <p:cNvSpPr/>
          <p:nvPr/>
        </p:nvSpPr>
        <p:spPr>
          <a:xfrm>
            <a:off x="1364176" y="6223090"/>
            <a:ext cx="5665373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he-IL" sz="2400" dirty="0">
                <a:solidFill>
                  <a:prstClr val="white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*למרות עלייה ב-3% בהיקף הפעילות</a:t>
            </a:r>
          </a:p>
        </p:txBody>
      </p:sp>
    </p:spTree>
    <p:extLst>
      <p:ext uri="{BB962C8B-B14F-4D97-AF65-F5344CB8AC3E}">
        <p14:creationId xmlns:p14="http://schemas.microsoft.com/office/powerpoint/2010/main" val="31148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973739" y="1422401"/>
            <a:ext cx="224452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התוצאות: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2820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הפחתה של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8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110,000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אנשים מאולמות קבלת קהל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56C3DC3-81AB-4367-9A27-57E66BF6F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472708"/>
            <a:ext cx="914402" cy="914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6D4057F-0617-405E-B6EC-ECF993291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3E5DCF7-B8D5-4FB1-A615-AEB1E19DA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8FC8B6F-4100-4834-88B7-2D163C612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8A349679-2D64-4252-A658-928EE933F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0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7B57646-0FF8-4E2E-9B98-933453E52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0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EA733F47-D36F-442A-8DD3-C59EFDC21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4DA78AE6-DFBC-4865-BF3B-C170B7D46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9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649254B0-2E09-4C27-8471-82DB8F7FF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8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0C6D98F7-475B-43FE-BEA0-E490694789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8DCDF323-5091-447B-BE91-ED597E3D4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7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9759ED9C-4EBA-4F8D-88E0-1743B228C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7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C5770720-1E52-404F-988D-5343AFA3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6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A4FAB83C-C276-4BFE-8A72-2174DE79C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6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783F783B-C8AE-4710-8416-AB6EADE71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5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15C911D0-C1E8-42C9-B0D2-58A6538CC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5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4F46DFBE-7F79-49EE-87A7-BACF08FDF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4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7E264F92-2AA6-4496-8E07-E96CB2E61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4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FE661475-52EF-46B0-A263-7EA4651B4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3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8F2B896C-610B-44B2-8DD6-F651B5C82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3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7A1B7160-A766-44F7-AC68-B2A9D26DE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2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35064FAD-92F5-4E14-97D0-27E2C0DEB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2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תמונה 37">
            <a:extLst>
              <a:ext uri="{FF2B5EF4-FFF2-40B4-BE49-F238E27FC236}">
                <a16:creationId xmlns:a16="http://schemas.microsoft.com/office/drawing/2014/main" id="{8F3B26D1-B722-490C-98D1-0B9B0937F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17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19A131D0-4D97-4B63-9262-DEA4C9628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112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A2AEB9B8-BE1C-4939-9A36-AD0F166FC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899" y="634452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9D7AB6EE-DDC1-48ED-A1B2-F3333253B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637D94A8-3985-419B-8E15-399A12D2D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id="{5BA7C9C4-8573-40C1-A06D-7027A3A17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4B07C001-756F-4002-990D-44A4981C5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0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תמונה 44">
            <a:extLst>
              <a:ext uri="{FF2B5EF4-FFF2-40B4-BE49-F238E27FC236}">
                <a16:creationId xmlns:a16="http://schemas.microsoft.com/office/drawing/2014/main" id="{599C06CA-84CE-45A5-85B4-21B0FB45F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0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תמונה 45">
            <a:extLst>
              <a:ext uri="{FF2B5EF4-FFF2-40B4-BE49-F238E27FC236}">
                <a16:creationId xmlns:a16="http://schemas.microsoft.com/office/drawing/2014/main" id="{7394036A-43CE-4BDF-B385-9463CC3C1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תמונה 46">
            <a:extLst>
              <a:ext uri="{FF2B5EF4-FFF2-40B4-BE49-F238E27FC236}">
                <a16:creationId xmlns:a16="http://schemas.microsoft.com/office/drawing/2014/main" id="{C472A6A6-D4CB-4534-9E1D-2DB494195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9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תמונה 47">
            <a:extLst>
              <a:ext uri="{FF2B5EF4-FFF2-40B4-BE49-F238E27FC236}">
                <a16:creationId xmlns:a16="http://schemas.microsoft.com/office/drawing/2014/main" id="{052D508D-4531-4C95-B6DA-2E9923FF1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8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id="{BEE6CB84-5008-41B7-BC2E-52470A24F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תמונה 49">
            <a:extLst>
              <a:ext uri="{FF2B5EF4-FFF2-40B4-BE49-F238E27FC236}">
                <a16:creationId xmlns:a16="http://schemas.microsoft.com/office/drawing/2014/main" id="{C6E2DF0F-14BC-467F-9F59-910C3DFE4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7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2D284DA0-31B0-4B02-B344-B3A016B2D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7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תמונה 51">
            <a:extLst>
              <a:ext uri="{FF2B5EF4-FFF2-40B4-BE49-F238E27FC236}">
                <a16:creationId xmlns:a16="http://schemas.microsoft.com/office/drawing/2014/main" id="{399662AD-46AB-405C-A04C-1E91FFF2B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6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תמונה 52">
            <a:extLst>
              <a:ext uri="{FF2B5EF4-FFF2-40B4-BE49-F238E27FC236}">
                <a16:creationId xmlns:a16="http://schemas.microsoft.com/office/drawing/2014/main" id="{F7A0F286-B7FE-4D39-856F-5F89B7EEE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6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תמונה 53">
            <a:extLst>
              <a:ext uri="{FF2B5EF4-FFF2-40B4-BE49-F238E27FC236}">
                <a16:creationId xmlns:a16="http://schemas.microsoft.com/office/drawing/2014/main" id="{08034362-C2F7-4F06-8F6C-8AEC1E6A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5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תמונה 54">
            <a:extLst>
              <a:ext uri="{FF2B5EF4-FFF2-40B4-BE49-F238E27FC236}">
                <a16:creationId xmlns:a16="http://schemas.microsoft.com/office/drawing/2014/main" id="{337BB20B-3363-4BDC-B19D-3E8DE0A02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5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תמונה 55">
            <a:extLst>
              <a:ext uri="{FF2B5EF4-FFF2-40B4-BE49-F238E27FC236}">
                <a16:creationId xmlns:a16="http://schemas.microsoft.com/office/drawing/2014/main" id="{6F5AFEEC-45BF-429F-AB6C-99D8C1573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4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תמונה 56">
            <a:extLst>
              <a:ext uri="{FF2B5EF4-FFF2-40B4-BE49-F238E27FC236}">
                <a16:creationId xmlns:a16="http://schemas.microsoft.com/office/drawing/2014/main" id="{65D90FCE-FF7B-4456-AB92-3A7413EAF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4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תמונה 57">
            <a:extLst>
              <a:ext uri="{FF2B5EF4-FFF2-40B4-BE49-F238E27FC236}">
                <a16:creationId xmlns:a16="http://schemas.microsoft.com/office/drawing/2014/main" id="{D9B7D185-3B8D-4D65-ACAD-518D1E5E7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3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תמונה 58">
            <a:extLst>
              <a:ext uri="{FF2B5EF4-FFF2-40B4-BE49-F238E27FC236}">
                <a16:creationId xmlns:a16="http://schemas.microsoft.com/office/drawing/2014/main" id="{C0D4BDDA-BC46-4134-B20C-658962899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3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תמונה 59">
            <a:extLst>
              <a:ext uri="{FF2B5EF4-FFF2-40B4-BE49-F238E27FC236}">
                <a16:creationId xmlns:a16="http://schemas.microsoft.com/office/drawing/2014/main" id="{FD9A28D6-377E-40BE-9CD2-177B5D041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2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תמונה 60">
            <a:extLst>
              <a:ext uri="{FF2B5EF4-FFF2-40B4-BE49-F238E27FC236}">
                <a16:creationId xmlns:a16="http://schemas.microsoft.com/office/drawing/2014/main" id="{563B762B-A55F-4DE5-BEB1-4887A3510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2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תמונה 61">
            <a:extLst>
              <a:ext uri="{FF2B5EF4-FFF2-40B4-BE49-F238E27FC236}">
                <a16:creationId xmlns:a16="http://schemas.microsoft.com/office/drawing/2014/main" id="{70D7BA31-8A27-42F7-905D-4A111BE3E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17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" name="תמונה 62">
            <a:extLst>
              <a:ext uri="{FF2B5EF4-FFF2-40B4-BE49-F238E27FC236}">
                <a16:creationId xmlns:a16="http://schemas.microsoft.com/office/drawing/2014/main" id="{766B51F6-52B1-4155-B3E4-4DFA621E3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112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תמונה 63">
            <a:extLst>
              <a:ext uri="{FF2B5EF4-FFF2-40B4-BE49-F238E27FC236}">
                <a16:creationId xmlns:a16="http://schemas.microsoft.com/office/drawing/2014/main" id="{CB695AE0-DF73-433A-AD62-3A40DB3E5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899" y="5803704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תמונה 64">
            <a:extLst>
              <a:ext uri="{FF2B5EF4-FFF2-40B4-BE49-F238E27FC236}">
                <a16:creationId xmlns:a16="http://schemas.microsoft.com/office/drawing/2014/main" id="{9F3DF6D6-99B5-412A-9B50-FCBA7AC15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תמונה 65">
            <a:extLst>
              <a:ext uri="{FF2B5EF4-FFF2-40B4-BE49-F238E27FC236}">
                <a16:creationId xmlns:a16="http://schemas.microsoft.com/office/drawing/2014/main" id="{48CB3F3C-40DC-477D-A43D-DE41FA32F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7" name="תמונה 66">
            <a:extLst>
              <a:ext uri="{FF2B5EF4-FFF2-40B4-BE49-F238E27FC236}">
                <a16:creationId xmlns:a16="http://schemas.microsoft.com/office/drawing/2014/main" id="{797A1383-C742-45F9-9707-14F8AB604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תמונה 67">
            <a:extLst>
              <a:ext uri="{FF2B5EF4-FFF2-40B4-BE49-F238E27FC236}">
                <a16:creationId xmlns:a16="http://schemas.microsoft.com/office/drawing/2014/main" id="{92C3DCF1-62EA-49AD-A362-FDDD97A53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0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תמונה 68">
            <a:extLst>
              <a:ext uri="{FF2B5EF4-FFF2-40B4-BE49-F238E27FC236}">
                <a16:creationId xmlns:a16="http://schemas.microsoft.com/office/drawing/2014/main" id="{00718FBA-1ED4-411A-9980-1F94FEC9D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0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תמונה 69">
            <a:extLst>
              <a:ext uri="{FF2B5EF4-FFF2-40B4-BE49-F238E27FC236}">
                <a16:creationId xmlns:a16="http://schemas.microsoft.com/office/drawing/2014/main" id="{91232D06-4687-4FE3-AB06-B2DE63068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תמונה 70">
            <a:extLst>
              <a:ext uri="{FF2B5EF4-FFF2-40B4-BE49-F238E27FC236}">
                <a16:creationId xmlns:a16="http://schemas.microsoft.com/office/drawing/2014/main" id="{0401C32D-1E17-4739-A027-B17020AB2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9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2" name="תמונה 71">
            <a:extLst>
              <a:ext uri="{FF2B5EF4-FFF2-40B4-BE49-F238E27FC236}">
                <a16:creationId xmlns:a16="http://schemas.microsoft.com/office/drawing/2014/main" id="{91642006-0A18-4826-94D5-48577D7DA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8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3" name="תמונה 72">
            <a:extLst>
              <a:ext uri="{FF2B5EF4-FFF2-40B4-BE49-F238E27FC236}">
                <a16:creationId xmlns:a16="http://schemas.microsoft.com/office/drawing/2014/main" id="{75BF84FD-2DBA-45CC-B549-93ACDB46A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תמונה 73">
            <a:extLst>
              <a:ext uri="{FF2B5EF4-FFF2-40B4-BE49-F238E27FC236}">
                <a16:creationId xmlns:a16="http://schemas.microsoft.com/office/drawing/2014/main" id="{989914C8-2ADA-4061-A171-70DD9F13A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7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תמונה 74">
            <a:extLst>
              <a:ext uri="{FF2B5EF4-FFF2-40B4-BE49-F238E27FC236}">
                <a16:creationId xmlns:a16="http://schemas.microsoft.com/office/drawing/2014/main" id="{B0DBF278-6239-404D-B7A0-0A693A029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7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6" name="תמונה 75">
            <a:extLst>
              <a:ext uri="{FF2B5EF4-FFF2-40B4-BE49-F238E27FC236}">
                <a16:creationId xmlns:a16="http://schemas.microsoft.com/office/drawing/2014/main" id="{82421C22-81B5-429A-B5CE-6FE847A1B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6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7" name="תמונה 76">
            <a:extLst>
              <a:ext uri="{FF2B5EF4-FFF2-40B4-BE49-F238E27FC236}">
                <a16:creationId xmlns:a16="http://schemas.microsoft.com/office/drawing/2014/main" id="{FD114A9B-39A8-4BB6-8540-6A522EBD1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6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8" name="תמונה 77">
            <a:extLst>
              <a:ext uri="{FF2B5EF4-FFF2-40B4-BE49-F238E27FC236}">
                <a16:creationId xmlns:a16="http://schemas.microsoft.com/office/drawing/2014/main" id="{FEB23569-DBD5-47D8-A7D9-AD87E38EA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5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9" name="תמונה 78">
            <a:extLst>
              <a:ext uri="{FF2B5EF4-FFF2-40B4-BE49-F238E27FC236}">
                <a16:creationId xmlns:a16="http://schemas.microsoft.com/office/drawing/2014/main" id="{EECCB31D-A94C-4562-B08E-9CFA89F2B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5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תמונה 79">
            <a:extLst>
              <a:ext uri="{FF2B5EF4-FFF2-40B4-BE49-F238E27FC236}">
                <a16:creationId xmlns:a16="http://schemas.microsoft.com/office/drawing/2014/main" id="{DFB44441-F636-4EBE-8B68-081E4A87E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4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1" name="תמונה 80">
            <a:extLst>
              <a:ext uri="{FF2B5EF4-FFF2-40B4-BE49-F238E27FC236}">
                <a16:creationId xmlns:a16="http://schemas.microsoft.com/office/drawing/2014/main" id="{DBCC7A24-C48E-4B0A-8F2F-C81E2DD80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4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2" name="תמונה 81">
            <a:extLst>
              <a:ext uri="{FF2B5EF4-FFF2-40B4-BE49-F238E27FC236}">
                <a16:creationId xmlns:a16="http://schemas.microsoft.com/office/drawing/2014/main" id="{6BDBA288-2198-4986-84C2-E63D3E9A8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3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תמונה 82">
            <a:extLst>
              <a:ext uri="{FF2B5EF4-FFF2-40B4-BE49-F238E27FC236}">
                <a16:creationId xmlns:a16="http://schemas.microsoft.com/office/drawing/2014/main" id="{395786AD-F4AD-4A65-B0AF-4C5A2B786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3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4" name="תמונה 83">
            <a:extLst>
              <a:ext uri="{FF2B5EF4-FFF2-40B4-BE49-F238E27FC236}">
                <a16:creationId xmlns:a16="http://schemas.microsoft.com/office/drawing/2014/main" id="{DB3CBCC0-5F0F-404A-A5CE-AF17AD423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2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תמונה 84">
            <a:extLst>
              <a:ext uri="{FF2B5EF4-FFF2-40B4-BE49-F238E27FC236}">
                <a16:creationId xmlns:a16="http://schemas.microsoft.com/office/drawing/2014/main" id="{62EA6276-DB69-4F87-83BC-CF47E87B4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2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תמונה 85">
            <a:extLst>
              <a:ext uri="{FF2B5EF4-FFF2-40B4-BE49-F238E27FC236}">
                <a16:creationId xmlns:a16="http://schemas.microsoft.com/office/drawing/2014/main" id="{F0422392-1711-400C-9AAC-BD4797353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17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תמונה 86">
            <a:extLst>
              <a:ext uri="{FF2B5EF4-FFF2-40B4-BE49-F238E27FC236}">
                <a16:creationId xmlns:a16="http://schemas.microsoft.com/office/drawing/2014/main" id="{4B018734-B61A-484C-9154-D45391BAA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112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8" name="תמונה 87">
            <a:extLst>
              <a:ext uri="{FF2B5EF4-FFF2-40B4-BE49-F238E27FC236}">
                <a16:creationId xmlns:a16="http://schemas.microsoft.com/office/drawing/2014/main" id="{9AF89E55-9A15-4B70-987F-4F05674BD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899" y="5262879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9" name="תמונה 88">
            <a:extLst>
              <a:ext uri="{FF2B5EF4-FFF2-40B4-BE49-F238E27FC236}">
                <a16:creationId xmlns:a16="http://schemas.microsoft.com/office/drawing/2014/main" id="{F62440FB-2B1D-4BB5-99FE-5A8C168EB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תמונה 89">
            <a:extLst>
              <a:ext uri="{FF2B5EF4-FFF2-40B4-BE49-F238E27FC236}">
                <a16:creationId xmlns:a16="http://schemas.microsoft.com/office/drawing/2014/main" id="{86852780-88CC-4F89-8DFA-1D738D2FB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תמונה 90">
            <a:extLst>
              <a:ext uri="{FF2B5EF4-FFF2-40B4-BE49-F238E27FC236}">
                <a16:creationId xmlns:a16="http://schemas.microsoft.com/office/drawing/2014/main" id="{12F086B0-ECB3-4C54-8E63-1E733603F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תמונה 91">
            <a:extLst>
              <a:ext uri="{FF2B5EF4-FFF2-40B4-BE49-F238E27FC236}">
                <a16:creationId xmlns:a16="http://schemas.microsoft.com/office/drawing/2014/main" id="{5598A50B-90C1-48DC-9E43-7D4C97A20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0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3" name="תמונה 92">
            <a:extLst>
              <a:ext uri="{FF2B5EF4-FFF2-40B4-BE49-F238E27FC236}">
                <a16:creationId xmlns:a16="http://schemas.microsoft.com/office/drawing/2014/main" id="{D2A67D6A-440F-4625-AE9E-45E8169AF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0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4" name="תמונה 93">
            <a:extLst>
              <a:ext uri="{FF2B5EF4-FFF2-40B4-BE49-F238E27FC236}">
                <a16:creationId xmlns:a16="http://schemas.microsoft.com/office/drawing/2014/main" id="{FCC7AAEC-1A77-4BE8-B463-2E452D812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5" name="תמונה 94">
            <a:extLst>
              <a:ext uri="{FF2B5EF4-FFF2-40B4-BE49-F238E27FC236}">
                <a16:creationId xmlns:a16="http://schemas.microsoft.com/office/drawing/2014/main" id="{A43A62DF-F481-4D4A-B335-19D7AC663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9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6" name="תמונה 95">
            <a:extLst>
              <a:ext uri="{FF2B5EF4-FFF2-40B4-BE49-F238E27FC236}">
                <a16:creationId xmlns:a16="http://schemas.microsoft.com/office/drawing/2014/main" id="{763B9A80-A71F-4BD0-AFDE-D3B707AF8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8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תמונה 96">
            <a:extLst>
              <a:ext uri="{FF2B5EF4-FFF2-40B4-BE49-F238E27FC236}">
                <a16:creationId xmlns:a16="http://schemas.microsoft.com/office/drawing/2014/main" id="{280C0049-7A39-4718-A7BE-001C0DF31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8" name="תמונה 97">
            <a:extLst>
              <a:ext uri="{FF2B5EF4-FFF2-40B4-BE49-F238E27FC236}">
                <a16:creationId xmlns:a16="http://schemas.microsoft.com/office/drawing/2014/main" id="{F0B67F69-9E86-4EC7-9332-3CFDC44A0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7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9" name="תמונה 98">
            <a:extLst>
              <a:ext uri="{FF2B5EF4-FFF2-40B4-BE49-F238E27FC236}">
                <a16:creationId xmlns:a16="http://schemas.microsoft.com/office/drawing/2014/main" id="{6B16F598-26E0-449F-B1C3-B8CD9534A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7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0" name="תמונה 99">
            <a:extLst>
              <a:ext uri="{FF2B5EF4-FFF2-40B4-BE49-F238E27FC236}">
                <a16:creationId xmlns:a16="http://schemas.microsoft.com/office/drawing/2014/main" id="{BA077C5D-A3DD-401D-BDCD-5011FE0D2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6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1" name="תמונה 100">
            <a:extLst>
              <a:ext uri="{FF2B5EF4-FFF2-40B4-BE49-F238E27FC236}">
                <a16:creationId xmlns:a16="http://schemas.microsoft.com/office/drawing/2014/main" id="{E9471038-3B60-43AF-88F3-49FAA0051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6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תמונה 101">
            <a:extLst>
              <a:ext uri="{FF2B5EF4-FFF2-40B4-BE49-F238E27FC236}">
                <a16:creationId xmlns:a16="http://schemas.microsoft.com/office/drawing/2014/main" id="{36FFE3C3-14F6-4522-8E1A-31363FF64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5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" name="תמונה 102">
            <a:extLst>
              <a:ext uri="{FF2B5EF4-FFF2-40B4-BE49-F238E27FC236}">
                <a16:creationId xmlns:a16="http://schemas.microsoft.com/office/drawing/2014/main" id="{3BC06ABF-9104-42CF-9206-21CFCD631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5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4" name="תמונה 103">
            <a:extLst>
              <a:ext uri="{FF2B5EF4-FFF2-40B4-BE49-F238E27FC236}">
                <a16:creationId xmlns:a16="http://schemas.microsoft.com/office/drawing/2014/main" id="{0DE98E82-1EA9-4F8B-AA36-EFBD94D17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4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תמונה 104">
            <a:extLst>
              <a:ext uri="{FF2B5EF4-FFF2-40B4-BE49-F238E27FC236}">
                <a16:creationId xmlns:a16="http://schemas.microsoft.com/office/drawing/2014/main" id="{29E8DF8A-A792-414B-94FC-7A6C4BB7F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4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6" name="תמונה 105">
            <a:extLst>
              <a:ext uri="{FF2B5EF4-FFF2-40B4-BE49-F238E27FC236}">
                <a16:creationId xmlns:a16="http://schemas.microsoft.com/office/drawing/2014/main" id="{EC53F297-0336-4FD5-B3E0-84B3E402A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3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תמונה 106">
            <a:extLst>
              <a:ext uri="{FF2B5EF4-FFF2-40B4-BE49-F238E27FC236}">
                <a16:creationId xmlns:a16="http://schemas.microsoft.com/office/drawing/2014/main" id="{11988ABF-7C34-4A84-871D-EB975483F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3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8" name="תמונה 107">
            <a:extLst>
              <a:ext uri="{FF2B5EF4-FFF2-40B4-BE49-F238E27FC236}">
                <a16:creationId xmlns:a16="http://schemas.microsoft.com/office/drawing/2014/main" id="{DE797AA3-8213-4661-9ADA-7B1029912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2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9" name="תמונה 108">
            <a:extLst>
              <a:ext uri="{FF2B5EF4-FFF2-40B4-BE49-F238E27FC236}">
                <a16:creationId xmlns:a16="http://schemas.microsoft.com/office/drawing/2014/main" id="{3AFC77B0-51C7-433C-B88E-7F386140D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2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0" name="תמונה 109">
            <a:extLst>
              <a:ext uri="{FF2B5EF4-FFF2-40B4-BE49-F238E27FC236}">
                <a16:creationId xmlns:a16="http://schemas.microsoft.com/office/drawing/2014/main" id="{BEE53D05-D393-4958-A471-623FD923B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17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1" name="תמונה 110">
            <a:extLst>
              <a:ext uri="{FF2B5EF4-FFF2-40B4-BE49-F238E27FC236}">
                <a16:creationId xmlns:a16="http://schemas.microsoft.com/office/drawing/2014/main" id="{DFDF0BE3-3E96-4A1A-9AFA-058B43961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112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2" name="תמונה 111">
            <a:extLst>
              <a:ext uri="{FF2B5EF4-FFF2-40B4-BE49-F238E27FC236}">
                <a16:creationId xmlns:a16="http://schemas.microsoft.com/office/drawing/2014/main" id="{2E9A803E-8B5C-4CD3-84EE-C0FA5FFEA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899" y="4719831"/>
            <a:ext cx="505534" cy="505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82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1.ynet.co.il/PicServer3/2014/01/20/5107725/510770325992599640360no.jpg">
            <a:extLst>
              <a:ext uri="{FF2B5EF4-FFF2-40B4-BE49-F238E27FC236}">
                <a16:creationId xmlns:a16="http://schemas.microsoft.com/office/drawing/2014/main" id="{1F9C9DA8-D32A-4D2E-9BE0-8C2DD3357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r="26338"/>
          <a:stretch/>
        </p:blipFill>
        <p:spPr bwMode="auto">
          <a:xfrm>
            <a:off x="11112" y="37847"/>
            <a:ext cx="5943257" cy="68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66F0E-0634-4EEB-9B96-441956E5172B}"/>
              </a:ext>
            </a:extLst>
          </p:cNvPr>
          <p:cNvSpPr txBox="1"/>
          <p:nvPr/>
        </p:nvSpPr>
        <p:spPr>
          <a:xfrm>
            <a:off x="6096000" y="2427188"/>
            <a:ext cx="6096000" cy="20036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sz="7200" spc="300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לאורך שנים</a:t>
            </a:r>
            <a:r>
              <a:rPr lang="en-US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he-IL" sz="3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תורים ארוכים היו אחד מסימני </a:t>
            </a:r>
          </a:p>
          <a:p>
            <a:pPr algn="ctr">
              <a:lnSpc>
                <a:spcPct val="90000"/>
              </a:lnSpc>
            </a:pPr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ההיכר של תהליך הרישום בטאבו 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35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>
            <a:off x="101092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טווח קצר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352577" y="1422401"/>
            <a:ext cx="348685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תועלת כלכלית: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106311" y="2042467"/>
            <a:ext cx="997937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חסכון למשק של כ-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800,000 שעות 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עבודה בשנה השוות ל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D69D191-5759-4AD5-B2C3-6FC822A39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8" y="490352"/>
            <a:ext cx="914404" cy="9144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D30B3E0-7455-495F-A3F6-357657C21869}"/>
              </a:ext>
            </a:extLst>
          </p:cNvPr>
          <p:cNvSpPr/>
          <p:nvPr/>
        </p:nvSpPr>
        <p:spPr>
          <a:xfrm>
            <a:off x="1151377" y="4727134"/>
            <a:ext cx="9889247" cy="1542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he-IL" sz="11500" dirty="0">
                <a:gradFill>
                  <a:gsLst>
                    <a:gs pos="33000">
                      <a:srgbClr val="58A4CC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100,000,000</a:t>
            </a:r>
            <a:r>
              <a:rPr lang="he-IL" dirty="0">
                <a:gradFill>
                  <a:gsLst>
                    <a:gs pos="33000">
                      <a:srgbClr val="58A4CC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</a:t>
            </a:r>
            <a:r>
              <a:rPr lang="he-IL" sz="11500" dirty="0">
                <a:gradFill>
                  <a:gsLst>
                    <a:gs pos="33000">
                      <a:srgbClr val="58A4CC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₪ </a:t>
            </a:r>
          </a:p>
        </p:txBody>
      </p:sp>
    </p:spTree>
    <p:extLst>
      <p:ext uri="{BB962C8B-B14F-4D97-AF65-F5344CB8AC3E}">
        <p14:creationId xmlns:p14="http://schemas.microsoft.com/office/powerpoint/2010/main" val="23132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מלבן 8">
            <a:extLst>
              <a:ext uri="{FF2B5EF4-FFF2-40B4-BE49-F238E27FC236}">
                <a16:creationId xmlns:a16="http://schemas.microsoft.com/office/drawing/2014/main" id="{72369D57-E5DB-4CF7-A244-03C5312CD16D}"/>
              </a:ext>
            </a:extLst>
          </p:cNvPr>
          <p:cNvSpPr/>
          <p:nvPr/>
        </p:nvSpPr>
        <p:spPr>
          <a:xfrm>
            <a:off x="6557508" y="2875229"/>
            <a:ext cx="5634493" cy="1323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4000" dirty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שחרור החסם העיקרי בפיתוח, רישום ושווק קרקע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 ExtraBold" panose="00000900000000000000" pitchFamily="2" charset="-79"/>
              <a:ea typeface="Intel Clear Pro" pitchFamily="34" charset="0"/>
              <a:cs typeface="Assistant ExtraBold" panose="00000900000000000000" pitchFamily="2" charset="-79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998D27A-B383-415D-9810-38D8A9B6FB96}"/>
              </a:ext>
            </a:extLst>
          </p:cNvPr>
          <p:cNvSpPr/>
          <p:nvPr/>
        </p:nvSpPr>
        <p:spPr>
          <a:xfrm>
            <a:off x="11113" y="2878188"/>
            <a:ext cx="53268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טיפול בקרקעות</a:t>
            </a:r>
          </a:p>
          <a:p>
            <a:pPr algn="ctr"/>
            <a:r>
              <a:rPr lang="he-IL" sz="4000" dirty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הלא-</a:t>
            </a:r>
            <a:r>
              <a:rPr lang="he-IL" sz="4000" dirty="0" err="1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מפורצלות</a:t>
            </a:r>
            <a:endParaRPr lang="he-IL" sz="40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4" name="חץ: ימינה 3">
            <a:extLst>
              <a:ext uri="{FF2B5EF4-FFF2-40B4-BE49-F238E27FC236}">
                <a16:creationId xmlns:a16="http://schemas.microsoft.com/office/drawing/2014/main" id="{882CE96A-C2F2-4AF8-BA8C-0718087328F3}"/>
              </a:ext>
            </a:extLst>
          </p:cNvPr>
          <p:cNvSpPr/>
          <p:nvPr/>
        </p:nvSpPr>
        <p:spPr>
          <a:xfrm rot="10800000">
            <a:off x="4901588" y="2993610"/>
            <a:ext cx="1364974" cy="1086679"/>
          </a:xfrm>
          <a:prstGeom prst="rightArrow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27F6FA24-44C4-468C-8C71-B2CABE1A2DE7}"/>
              </a:ext>
            </a:extLst>
          </p:cNvPr>
          <p:cNvCxnSpPr>
            <a:cxnSpLocks/>
          </p:cNvCxnSpPr>
          <p:nvPr/>
        </p:nvCxnSpPr>
        <p:spPr>
          <a:xfrm flipH="1">
            <a:off x="2133601" y="2290043"/>
            <a:ext cx="1828800" cy="0"/>
          </a:xfrm>
          <a:prstGeom prst="line">
            <a:avLst/>
          </a:prstGeom>
          <a:ln w="57150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rgbClr val="58A4CC"/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265D0BA1-32AF-4BFA-8BF0-1A81A5E69802}"/>
              </a:ext>
            </a:extLst>
          </p:cNvPr>
          <p:cNvCxnSpPr/>
          <p:nvPr/>
        </p:nvCxnSpPr>
        <p:spPr>
          <a:xfrm>
            <a:off x="8229601" y="2290043"/>
            <a:ext cx="1828800" cy="0"/>
          </a:xfrm>
          <a:prstGeom prst="line">
            <a:avLst/>
          </a:prstGeom>
          <a:ln w="57150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rgbClr val="58A4CC"/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:a16="http://schemas.microsoft.com/office/drawing/2014/main" id="{5C749760-324A-4948-9DB9-3F36F716D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2671" y="844072"/>
            <a:ext cx="1222659" cy="12226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EB9A22A-07A4-4995-994D-E26BE3C3D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82581" y="935893"/>
            <a:ext cx="1130838" cy="11308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2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מלבן 8">
            <a:extLst>
              <a:ext uri="{FF2B5EF4-FFF2-40B4-BE49-F238E27FC236}">
                <a16:creationId xmlns:a16="http://schemas.microsoft.com/office/drawing/2014/main" id="{72369D57-E5DB-4CF7-A244-03C5312CD16D}"/>
              </a:ext>
            </a:extLst>
          </p:cNvPr>
          <p:cNvSpPr/>
          <p:nvPr/>
        </p:nvSpPr>
        <p:spPr>
          <a:xfrm>
            <a:off x="7245111" y="2861782"/>
            <a:ext cx="4501126" cy="13234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4000" dirty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ניצלנו </a:t>
            </a:r>
            <a:r>
              <a:rPr lang="he-IL" sz="4000" dirty="0" smtClean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את המשאבים שניתנו לנו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 ExtraBold" panose="00000900000000000000" pitchFamily="2" charset="-79"/>
              <a:ea typeface="Intel Clear Pro" pitchFamily="34" charset="0"/>
              <a:cs typeface="Assistant ExtraBold" panose="00000900000000000000" pitchFamily="2" charset="-79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998D27A-B383-415D-9810-38D8A9B6FB96}"/>
              </a:ext>
            </a:extLst>
          </p:cNvPr>
          <p:cNvSpPr/>
          <p:nvPr/>
        </p:nvSpPr>
        <p:spPr>
          <a:xfrm>
            <a:off x="445763" y="2878188"/>
            <a:ext cx="5001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הוקמה מחלקת תשתיות לאומיות ופרצלציות</a:t>
            </a:r>
            <a:endParaRPr lang="he-IL" sz="40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4" name="חץ: ימינה 3">
            <a:extLst>
              <a:ext uri="{FF2B5EF4-FFF2-40B4-BE49-F238E27FC236}">
                <a16:creationId xmlns:a16="http://schemas.microsoft.com/office/drawing/2014/main" id="{882CE96A-C2F2-4AF8-BA8C-0718087328F3}"/>
              </a:ext>
            </a:extLst>
          </p:cNvPr>
          <p:cNvSpPr/>
          <p:nvPr/>
        </p:nvSpPr>
        <p:spPr>
          <a:xfrm rot="10800000">
            <a:off x="5651502" y="3092079"/>
            <a:ext cx="1117598" cy="889740"/>
          </a:xfrm>
          <a:prstGeom prst="rightArrow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27F6FA24-44C4-468C-8C71-B2CABE1A2DE7}"/>
              </a:ext>
            </a:extLst>
          </p:cNvPr>
          <p:cNvCxnSpPr>
            <a:cxnSpLocks/>
          </p:cNvCxnSpPr>
          <p:nvPr/>
        </p:nvCxnSpPr>
        <p:spPr>
          <a:xfrm flipH="1">
            <a:off x="2032000" y="2290043"/>
            <a:ext cx="1828800" cy="0"/>
          </a:xfrm>
          <a:prstGeom prst="line">
            <a:avLst/>
          </a:prstGeom>
          <a:ln w="57150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rgbClr val="58A4CC"/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265D0BA1-32AF-4BFA-8BF0-1A81A5E69802}"/>
              </a:ext>
            </a:extLst>
          </p:cNvPr>
          <p:cNvCxnSpPr/>
          <p:nvPr/>
        </p:nvCxnSpPr>
        <p:spPr>
          <a:xfrm>
            <a:off x="8581274" y="2290043"/>
            <a:ext cx="1828800" cy="0"/>
          </a:xfrm>
          <a:prstGeom prst="line">
            <a:avLst/>
          </a:prstGeom>
          <a:ln w="57150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rgbClr val="58A4CC"/>
                </a:gs>
              </a:gsLst>
              <a:lin ang="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17DADD4-F304-48C8-8F63-881402592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1088" y="930275"/>
            <a:ext cx="1190625" cy="11620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8D27F01-922A-4115-B549-D6B62211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9159" y="863600"/>
            <a:ext cx="1013031" cy="12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0EE52AE0-4B54-4AAC-903D-D849B34D0E6F}"/>
              </a:ext>
            </a:extLst>
          </p:cNvPr>
          <p:cNvSpPr/>
          <p:nvPr/>
        </p:nvSpPr>
        <p:spPr>
          <a:xfrm>
            <a:off x="6175154" y="2842851"/>
            <a:ext cx="3358313" cy="1449749"/>
          </a:xfrm>
          <a:prstGeom prst="rect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EFBA4-31BC-4280-948A-7F2B34EA8003}"/>
              </a:ext>
            </a:extLst>
          </p:cNvPr>
          <p:cNvSpPr txBox="1"/>
          <p:nvPr/>
        </p:nvSpPr>
        <p:spPr>
          <a:xfrm>
            <a:off x="6347304" y="3199383"/>
            <a:ext cx="3032303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טווח קצר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1549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משולש ישר-זווית 12">
            <a:extLst>
              <a:ext uri="{FF2B5EF4-FFF2-40B4-BE49-F238E27FC236}">
                <a16:creationId xmlns:a16="http://schemas.microsoft.com/office/drawing/2014/main" id="{20B59544-4007-4FDD-8229-BB4C011058D9}"/>
              </a:ext>
            </a:extLst>
          </p:cNvPr>
          <p:cNvSpPr/>
          <p:nvPr/>
        </p:nvSpPr>
        <p:spPr>
          <a:xfrm rot="13436241">
            <a:off x="8584521" y="2787105"/>
            <a:ext cx="1678725" cy="1646445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3212037" y="797511"/>
            <a:ext cx="576792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בנינו </a:t>
            </a:r>
            <a:r>
              <a:rPr kumimoji="0" lang="he-I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תוכנית</a:t>
            </a: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אסטרטגית בשני מישורים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9B80FD6-9A9C-420A-BA61-386220EE66BC}"/>
              </a:ext>
            </a:extLst>
          </p:cNvPr>
          <p:cNvSpPr/>
          <p:nvPr/>
        </p:nvSpPr>
        <p:spPr>
          <a:xfrm>
            <a:off x="2955173" y="2842852"/>
            <a:ext cx="3064399" cy="14497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6584C-517C-4AB1-B7B2-C8D668899918}"/>
              </a:ext>
            </a:extLst>
          </p:cNvPr>
          <p:cNvSpPr txBox="1"/>
          <p:nvPr/>
        </p:nvSpPr>
        <p:spPr>
          <a:xfrm>
            <a:off x="2955173" y="3199383"/>
            <a:ext cx="2902072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טווח ארוך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1549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33F9654-1906-4B1C-8BD8-CFAE46351715}"/>
              </a:ext>
            </a:extLst>
          </p:cNvPr>
          <p:cNvSpPr/>
          <p:nvPr/>
        </p:nvSpPr>
        <p:spPr>
          <a:xfrm>
            <a:off x="5857245" y="1975556"/>
            <a:ext cx="495884" cy="487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אקורד 11">
            <a:extLst>
              <a:ext uri="{FF2B5EF4-FFF2-40B4-BE49-F238E27FC236}">
                <a16:creationId xmlns:a16="http://schemas.microsoft.com/office/drawing/2014/main" id="{957C5397-A518-4692-911E-482E8E562E8D}"/>
              </a:ext>
            </a:extLst>
          </p:cNvPr>
          <p:cNvSpPr/>
          <p:nvPr/>
        </p:nvSpPr>
        <p:spPr>
          <a:xfrm rot="6682933">
            <a:off x="5689519" y="1603909"/>
            <a:ext cx="831336" cy="910953"/>
          </a:xfrm>
          <a:prstGeom prst="chord">
            <a:avLst>
              <a:gd name="adj1" fmla="val 3086893"/>
              <a:gd name="adj2" fmla="val 159303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משולש ישר-זווית 13">
            <a:extLst>
              <a:ext uri="{FF2B5EF4-FFF2-40B4-BE49-F238E27FC236}">
                <a16:creationId xmlns:a16="http://schemas.microsoft.com/office/drawing/2014/main" id="{A8268587-D3D6-47A7-B9BD-1489636CBC58}"/>
              </a:ext>
            </a:extLst>
          </p:cNvPr>
          <p:cNvSpPr/>
          <p:nvPr/>
        </p:nvSpPr>
        <p:spPr>
          <a:xfrm rot="2712551">
            <a:off x="2132744" y="2787553"/>
            <a:ext cx="1678725" cy="164644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BACE7B1B-F3D0-4FA0-82B6-5C911893115B}"/>
              </a:ext>
            </a:extLst>
          </p:cNvPr>
          <p:cNvSpPr/>
          <p:nvPr/>
        </p:nvSpPr>
        <p:spPr>
          <a:xfrm>
            <a:off x="6617069" y="4845224"/>
            <a:ext cx="4435830" cy="1643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8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צוותי משימה לצמצום פיגורים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8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גיוס כ"א משמעותי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8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שיפורי תוכנה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8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רישום מקוון</a:t>
            </a:r>
            <a:endParaRPr lang="he-IL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0EE52AE0-4B54-4AAC-903D-D849B34D0E6F}"/>
              </a:ext>
            </a:extLst>
          </p:cNvPr>
          <p:cNvSpPr/>
          <p:nvPr/>
        </p:nvSpPr>
        <p:spPr>
          <a:xfrm>
            <a:off x="6175154" y="2842851"/>
            <a:ext cx="3358313" cy="144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EFBA4-31BC-4280-948A-7F2B34EA8003}"/>
              </a:ext>
            </a:extLst>
          </p:cNvPr>
          <p:cNvSpPr txBox="1"/>
          <p:nvPr/>
        </p:nvSpPr>
        <p:spPr>
          <a:xfrm>
            <a:off x="6347304" y="3199383"/>
            <a:ext cx="3032303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טווח קצר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1549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משולש ישר-זווית 12">
            <a:extLst>
              <a:ext uri="{FF2B5EF4-FFF2-40B4-BE49-F238E27FC236}">
                <a16:creationId xmlns:a16="http://schemas.microsoft.com/office/drawing/2014/main" id="{20B59544-4007-4FDD-8229-BB4C011058D9}"/>
              </a:ext>
            </a:extLst>
          </p:cNvPr>
          <p:cNvSpPr/>
          <p:nvPr/>
        </p:nvSpPr>
        <p:spPr>
          <a:xfrm rot="13436241">
            <a:off x="8584521" y="2787105"/>
            <a:ext cx="1678725" cy="164644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9B80FD6-9A9C-420A-BA61-386220EE66BC}"/>
              </a:ext>
            </a:extLst>
          </p:cNvPr>
          <p:cNvSpPr/>
          <p:nvPr/>
        </p:nvSpPr>
        <p:spPr>
          <a:xfrm>
            <a:off x="2955173" y="2842852"/>
            <a:ext cx="3064399" cy="1449747"/>
          </a:xfrm>
          <a:prstGeom prst="rect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6584C-517C-4AB1-B7B2-C8D668899918}"/>
              </a:ext>
            </a:extLst>
          </p:cNvPr>
          <p:cNvSpPr txBox="1"/>
          <p:nvPr/>
        </p:nvSpPr>
        <p:spPr>
          <a:xfrm>
            <a:off x="2955173" y="3199383"/>
            <a:ext cx="2902072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טווח ארוך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1549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33F9654-1906-4B1C-8BD8-CFAE46351715}"/>
              </a:ext>
            </a:extLst>
          </p:cNvPr>
          <p:cNvSpPr/>
          <p:nvPr/>
        </p:nvSpPr>
        <p:spPr>
          <a:xfrm>
            <a:off x="5857245" y="1975556"/>
            <a:ext cx="495884" cy="487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אקורד 11">
            <a:extLst>
              <a:ext uri="{FF2B5EF4-FFF2-40B4-BE49-F238E27FC236}">
                <a16:creationId xmlns:a16="http://schemas.microsoft.com/office/drawing/2014/main" id="{957C5397-A518-4692-911E-482E8E562E8D}"/>
              </a:ext>
            </a:extLst>
          </p:cNvPr>
          <p:cNvSpPr/>
          <p:nvPr/>
        </p:nvSpPr>
        <p:spPr>
          <a:xfrm rot="6682933">
            <a:off x="5689519" y="1603909"/>
            <a:ext cx="831336" cy="910953"/>
          </a:xfrm>
          <a:prstGeom prst="chord">
            <a:avLst>
              <a:gd name="adj1" fmla="val 3086893"/>
              <a:gd name="adj2" fmla="val 159303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משולש ישר-זווית 13">
            <a:extLst>
              <a:ext uri="{FF2B5EF4-FFF2-40B4-BE49-F238E27FC236}">
                <a16:creationId xmlns:a16="http://schemas.microsoft.com/office/drawing/2014/main" id="{A8268587-D3D6-47A7-B9BD-1489636CBC58}"/>
              </a:ext>
            </a:extLst>
          </p:cNvPr>
          <p:cNvSpPr/>
          <p:nvPr/>
        </p:nvSpPr>
        <p:spPr>
          <a:xfrm rot="2712551">
            <a:off x="2132744" y="2787553"/>
            <a:ext cx="1678725" cy="1646445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 flipH="1">
            <a:off x="3048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טווח ארוך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456772" y="1422401"/>
            <a:ext cx="327846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היעד המשרדי: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940902" y="2042467"/>
            <a:ext cx="10310194" cy="3362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להמשיך ולהוריד </a:t>
            </a: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למינימום 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את </a:t>
            </a: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קבלת הקהל באולמות 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תוך כדי קיצור זמני </a:t>
            </a: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מתן השירות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49FCE33-A454-4B61-A7A1-A59DC60DC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58115"/>
            <a:ext cx="1032933" cy="1032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0607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 flipH="1">
            <a:off x="3048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טווח ארוך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456772" y="1422401"/>
            <a:ext cx="327846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היעד המשרדי: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940902" y="2042467"/>
            <a:ext cx="10310194" cy="92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מעבר למערך שירות על </a:t>
            </a:r>
            <a:r>
              <a:rPr kumimoji="0" lang="he-IL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איזורי</a:t>
            </a:r>
            <a:endParaRPr kumimoji="0" lang="he-IL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ssistant ExtraBold" panose="00000900000000000000" pitchFamily="2" charset="-79"/>
              <a:ea typeface="+mn-ea"/>
              <a:cs typeface="Assistant ExtraBold" panose="00000900000000000000" pitchFamily="2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8D590D8-DE20-4575-83F1-A4C858421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2765258"/>
            <a:ext cx="2006600" cy="40131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7482B81-04D1-4422-8E4B-1FDE1098E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46" y="5881468"/>
            <a:ext cx="412652" cy="412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6DF84D2-044F-4AD2-867F-B7D7F988E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148201"/>
            <a:ext cx="412652" cy="412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2B56180-5D13-4056-8283-407D2AAB5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52" y="4692506"/>
            <a:ext cx="412652" cy="412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FD8E171-00DA-4CFA-A8E1-D16B91895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86" y="4253757"/>
            <a:ext cx="412652" cy="412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409BB4C-7C0D-48FD-8212-6274FC8C8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86" y="3141068"/>
            <a:ext cx="412652" cy="412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AB05A28-EC68-427E-B2A3-5AFF40386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65" y="3828057"/>
            <a:ext cx="412652" cy="412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095273F-22EA-4775-ADA4-3E217D579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12" y="3521447"/>
            <a:ext cx="412652" cy="412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BFCE7130-94E7-4CD1-8213-E77ED25F75E9}"/>
              </a:ext>
            </a:extLst>
          </p:cNvPr>
          <p:cNvCxnSpPr>
            <a:cxnSpLocks/>
            <a:stCxn id="4" idx="0"/>
            <a:endCxn id="10" idx="2"/>
          </p:cNvCxnSpPr>
          <p:nvPr/>
        </p:nvCxnSpPr>
        <p:spPr>
          <a:xfrm flipH="1" flipV="1">
            <a:off x="5785860" y="4560853"/>
            <a:ext cx="235112" cy="1320615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7324E97C-69D5-4CF8-B590-1461228CD333}"/>
              </a:ext>
            </a:extLst>
          </p:cNvPr>
          <p:cNvCxnSpPr>
            <a:cxnSpLocks/>
          </p:cNvCxnSpPr>
          <p:nvPr/>
        </p:nvCxnSpPr>
        <p:spPr>
          <a:xfrm flipH="1">
            <a:off x="6000491" y="3905963"/>
            <a:ext cx="404347" cy="306610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5148AC96-5BB6-41E5-AFF6-6F0C5F5C4572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>
            <a:off x="6198512" y="3553720"/>
            <a:ext cx="0" cy="700037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C75BA4BF-79DA-47F9-A0DD-E706F777B127}"/>
              </a:ext>
            </a:extLst>
          </p:cNvPr>
          <p:cNvCxnSpPr>
            <a:cxnSpLocks/>
            <a:stCxn id="12" idx="2"/>
            <a:endCxn id="4" idx="0"/>
          </p:cNvCxnSpPr>
          <p:nvPr/>
        </p:nvCxnSpPr>
        <p:spPr>
          <a:xfrm flipH="1">
            <a:off x="6020972" y="4666409"/>
            <a:ext cx="177540" cy="1215059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AD83B7F2-4AE5-43FF-A2E9-D49B6018C93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5960989" y="4240709"/>
            <a:ext cx="39502" cy="607529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6DCAB551-5E6D-44B9-B11D-8D71E681299D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6020972" y="5121537"/>
            <a:ext cx="3696" cy="759931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ישר 32">
            <a:extLst>
              <a:ext uri="{FF2B5EF4-FFF2-40B4-BE49-F238E27FC236}">
                <a16:creationId xmlns:a16="http://schemas.microsoft.com/office/drawing/2014/main" id="{0253E67C-FBC6-4BFE-8B1C-DED59507EEFE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6000491" y="3521447"/>
            <a:ext cx="198022" cy="306610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מחבר ישר 34">
            <a:extLst>
              <a:ext uri="{FF2B5EF4-FFF2-40B4-BE49-F238E27FC236}">
                <a16:creationId xmlns:a16="http://schemas.microsoft.com/office/drawing/2014/main" id="{9205DDB0-785B-4E08-9E64-0058B5CAC8A6}"/>
              </a:ext>
            </a:extLst>
          </p:cNvPr>
          <p:cNvCxnSpPr>
            <a:cxnSpLocks/>
          </p:cNvCxnSpPr>
          <p:nvPr/>
        </p:nvCxnSpPr>
        <p:spPr>
          <a:xfrm flipH="1">
            <a:off x="6284627" y="3913355"/>
            <a:ext cx="105493" cy="441172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>
            <a:extLst>
              <a:ext uri="{FF2B5EF4-FFF2-40B4-BE49-F238E27FC236}">
                <a16:creationId xmlns:a16="http://schemas.microsoft.com/office/drawing/2014/main" id="{2FBDEF7E-7CBD-4EA7-87AD-B43F19087A88}"/>
              </a:ext>
            </a:extLst>
          </p:cNvPr>
          <p:cNvCxnSpPr>
            <a:cxnSpLocks/>
          </p:cNvCxnSpPr>
          <p:nvPr/>
        </p:nvCxnSpPr>
        <p:spPr>
          <a:xfrm flipH="1" flipV="1">
            <a:off x="5785860" y="4434267"/>
            <a:ext cx="321773" cy="139961"/>
          </a:xfrm>
          <a:prstGeom prst="line">
            <a:avLst/>
          </a:prstGeom>
          <a:ln>
            <a:solidFill>
              <a:srgbClr val="58A4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תמונה 40">
            <a:extLst>
              <a:ext uri="{FF2B5EF4-FFF2-40B4-BE49-F238E27FC236}">
                <a16:creationId xmlns:a16="http://schemas.microsoft.com/office/drawing/2014/main" id="{5D1C50D7-577E-4DFB-9949-A7CD63437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58115"/>
            <a:ext cx="1032933" cy="1032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7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חץ: ימינה 18">
            <a:extLst>
              <a:ext uri="{FF2B5EF4-FFF2-40B4-BE49-F238E27FC236}">
                <a16:creationId xmlns:a16="http://schemas.microsoft.com/office/drawing/2014/main" id="{30CA6156-8F98-4B56-A6BE-9603D69AF9E7}"/>
              </a:ext>
            </a:extLst>
          </p:cNvPr>
          <p:cNvSpPr/>
          <p:nvPr/>
        </p:nvSpPr>
        <p:spPr>
          <a:xfrm flipH="1">
            <a:off x="304800" y="169334"/>
            <a:ext cx="1896534" cy="1253067"/>
          </a:xfrm>
          <a:prstGeom prst="rightArrow">
            <a:avLst/>
          </a:prstGeom>
          <a:gradFill>
            <a:gsLst>
              <a:gs pos="33000">
                <a:srgbClr val="58A4CC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טווח ארוך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456772" y="1422401"/>
            <a:ext cx="327846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היעד המשרדי: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940902" y="2042467"/>
            <a:ext cx="10310194" cy="173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הסדרת רישום מאות אלפי דירות</a:t>
            </a:r>
            <a:r>
              <a:rPr kumimoji="0" lang="he-IL" sz="6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 בבתים משותפים</a:t>
            </a:r>
            <a:endParaRPr kumimoji="0" lang="he-IL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ssistant ExtraBold" panose="00000900000000000000" pitchFamily="2" charset="-79"/>
              <a:ea typeface="+mn-ea"/>
              <a:cs typeface="Assistant ExtraBold" panose="00000900000000000000" pitchFamily="2" charset="-79"/>
            </a:endParaRPr>
          </a:p>
        </p:txBody>
      </p:sp>
      <p:pic>
        <p:nvPicPr>
          <p:cNvPr id="41" name="תמונה 40">
            <a:extLst>
              <a:ext uri="{FF2B5EF4-FFF2-40B4-BE49-F238E27FC236}">
                <a16:creationId xmlns:a16="http://schemas.microsoft.com/office/drawing/2014/main" id="{5D1C50D7-577E-4DFB-9949-A7CD63437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58115"/>
            <a:ext cx="1032933" cy="1032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C65E278-FAAE-4FA0-AA9E-BDD03F191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5771" y="4171647"/>
            <a:ext cx="1480458" cy="156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534517" y="1422401"/>
            <a:ext cx="312297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היעד הלאומי: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510746" y="2042467"/>
            <a:ext cx="9170506" cy="254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לשפר באופן משמעותי את מדד ה- </a:t>
            </a:r>
            <a:r>
              <a:rPr lang="he-IL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*</a:t>
            </a: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Doing Business</a:t>
            </a: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של מדינת ישראל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E187C664-2828-4778-80EE-DA25AB8B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12" y="4200803"/>
            <a:ext cx="3122976" cy="31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F2502-F841-4430-BE6C-D9DC0038E706}"/>
              </a:ext>
            </a:extLst>
          </p:cNvPr>
          <p:cNvSpPr txBox="1"/>
          <p:nvPr/>
        </p:nvSpPr>
        <p:spPr>
          <a:xfrm>
            <a:off x="9780104" y="6454227"/>
            <a:ext cx="23323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* פרמטר רישום נכס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FD7DA9A-9940-4F20-B041-0A34C477B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58115"/>
            <a:ext cx="1032933" cy="1032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9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534517" y="1422401"/>
            <a:ext cx="312297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היעד הלאומי: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89979F17-9BC9-4038-9E84-FBD6A55D1778}"/>
              </a:ext>
            </a:extLst>
          </p:cNvPr>
          <p:cNvSpPr/>
          <p:nvPr/>
        </p:nvSpPr>
        <p:spPr>
          <a:xfrm>
            <a:off x="1510746" y="2042467"/>
            <a:ext cx="9170506" cy="254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לשפר באופן משמעותי את מדד ה- </a:t>
            </a:r>
            <a:r>
              <a:rPr lang="he-IL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*</a:t>
            </a: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Doing Business</a:t>
            </a:r>
            <a:r>
              <a:rPr lang="he-IL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 של מדינת ישראל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E187C664-2828-4778-80EE-DA25AB8B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12" y="4200803"/>
            <a:ext cx="3122976" cy="31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C3EEB-893A-4A7E-BF4D-DE06C5745423}"/>
              </a:ext>
            </a:extLst>
          </p:cNvPr>
          <p:cNvSpPr txBox="1"/>
          <p:nvPr/>
        </p:nvSpPr>
        <p:spPr>
          <a:xfrm>
            <a:off x="9780104" y="6454227"/>
            <a:ext cx="23323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* פרמטר רישום נכס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A420E649-3664-4A9E-8CFD-10FB63C6C7FB}"/>
              </a:ext>
            </a:extLst>
          </p:cNvPr>
          <p:cNvSpPr/>
          <p:nvPr/>
        </p:nvSpPr>
        <p:spPr>
          <a:xfrm>
            <a:off x="3130123" y="4592076"/>
            <a:ext cx="2965877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e-IL" sz="13800" dirty="0">
                <a:gradFill>
                  <a:gsLst>
                    <a:gs pos="50000">
                      <a:schemeClr val="bg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126</a:t>
            </a:r>
            <a:endParaRPr lang="he-IL" sz="4000" dirty="0">
              <a:gradFill>
                <a:gsLst>
                  <a:gs pos="50000">
                    <a:schemeClr val="bg1"/>
                  </a:gs>
                  <a:gs pos="100000">
                    <a:srgbClr val="FF0000"/>
                  </a:gs>
                </a:gsLst>
                <a:lin ang="5400000" scaled="1"/>
              </a:gradFill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0F49793-F32D-4EB4-8FED-5904326E4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58115"/>
            <a:ext cx="1032933" cy="1032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3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14688 3.7037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7C4000B-449A-4914-B35A-F39AD9B52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r="28604"/>
          <a:stretch/>
        </p:blipFill>
        <p:spPr>
          <a:xfrm>
            <a:off x="11113" y="0"/>
            <a:ext cx="6061787" cy="68580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57B35-C167-49D2-B15C-B30AC882E06F}"/>
              </a:ext>
            </a:extLst>
          </p:cNvPr>
          <p:cNvSpPr txBox="1"/>
          <p:nvPr/>
        </p:nvSpPr>
        <p:spPr>
          <a:xfrm>
            <a:off x="6244773" y="2465036"/>
            <a:ext cx="5798454" cy="29731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sz="7200" spc="300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בשנת 2014</a:t>
            </a:r>
            <a:r>
              <a:rPr lang="en-US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he-IL" sz="3400" spc="3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הושקה מערכת רימון:</a:t>
            </a:r>
          </a:p>
          <a:p>
            <a:pPr algn="ctr">
              <a:lnSpc>
                <a:spcPct val="90000"/>
              </a:lnSpc>
            </a:pPr>
            <a:r>
              <a:rPr lang="he-IL" sz="3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מערכת מתקדמת שהייתה</a:t>
            </a:r>
          </a:p>
          <a:p>
            <a:pPr algn="ctr">
              <a:lnSpc>
                <a:spcPct val="90000"/>
              </a:lnSpc>
            </a:pPr>
            <a:r>
              <a:rPr lang="he-IL" sz="3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אמורה לייעל את תהליכי </a:t>
            </a:r>
          </a:p>
          <a:p>
            <a:pPr algn="ctr">
              <a:lnSpc>
                <a:spcPct val="90000"/>
              </a:lnSpc>
            </a:pPr>
            <a:r>
              <a:rPr lang="he-IL" sz="3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מתן השירות לאזרחים</a:t>
            </a:r>
            <a:endParaRPr lang="he-IL" sz="32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73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E27DF21-2A71-4512-A75B-477EAA14222F}"/>
              </a:ext>
            </a:extLst>
          </p:cNvPr>
          <p:cNvSpPr txBox="1"/>
          <p:nvPr/>
        </p:nvSpPr>
        <p:spPr>
          <a:xfrm>
            <a:off x="4534517" y="1422401"/>
            <a:ext cx="312297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היעד הלאומי: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09986-7E1C-467E-9F97-E8CBDC973DDE}"/>
              </a:ext>
            </a:extLst>
          </p:cNvPr>
          <p:cNvSpPr txBox="1"/>
          <p:nvPr/>
        </p:nvSpPr>
        <p:spPr>
          <a:xfrm>
            <a:off x="8390467" y="6454227"/>
            <a:ext cx="37220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* פרמטר רישום נכס ** עד סוף 2019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0A0197C4-5E00-4944-A195-2894DC5E321A}"/>
              </a:ext>
            </a:extLst>
          </p:cNvPr>
          <p:cNvGrpSpPr/>
          <p:nvPr/>
        </p:nvGrpSpPr>
        <p:grpSpPr>
          <a:xfrm>
            <a:off x="3797117" y="2007176"/>
            <a:ext cx="5218421" cy="3122976"/>
            <a:chOff x="3797117" y="2007176"/>
            <a:chExt cx="5218421" cy="3122976"/>
          </a:xfrm>
        </p:grpSpPr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1C287822-1F2B-45B5-A4F1-5E439FFE4FE5}"/>
                </a:ext>
              </a:extLst>
            </p:cNvPr>
            <p:cNvSpPr/>
            <p:nvPr/>
          </p:nvSpPr>
          <p:spPr>
            <a:xfrm>
              <a:off x="3797117" y="2267976"/>
              <a:ext cx="2095445" cy="2215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13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50</a:t>
              </a:r>
              <a:endParaRPr lang="he-IL" sz="4000" dirty="0"/>
            </a:p>
          </p:txBody>
        </p:sp>
        <p:pic>
          <p:nvPicPr>
            <p:cNvPr id="9" name="Picture 4" descr="Related image">
              <a:extLst>
                <a:ext uri="{FF2B5EF4-FFF2-40B4-BE49-F238E27FC236}">
                  <a16:creationId xmlns:a16="http://schemas.microsoft.com/office/drawing/2014/main" id="{3C54FD69-2B54-4CCE-A06C-EDCD55D81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562" y="2007176"/>
              <a:ext cx="3122976" cy="312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77FC921-E3A9-441A-8064-90165E1A7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458115"/>
            <a:ext cx="1032933" cy="1032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2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מלבן 20">
            <a:extLst>
              <a:ext uri="{FF2B5EF4-FFF2-40B4-BE49-F238E27FC236}">
                <a16:creationId xmlns:a16="http://schemas.microsoft.com/office/drawing/2014/main" id="{4A0B7AD3-7E4C-4102-8D99-0E7544B99C11}"/>
              </a:ext>
            </a:extLst>
          </p:cNvPr>
          <p:cNvSpPr/>
          <p:nvPr/>
        </p:nvSpPr>
        <p:spPr>
          <a:xfrm>
            <a:off x="0" y="6005945"/>
            <a:ext cx="12192000" cy="84411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לבן 8">
            <a:extLst>
              <a:ext uri="{FF2B5EF4-FFF2-40B4-BE49-F238E27FC236}">
                <a16:creationId xmlns:a16="http://schemas.microsoft.com/office/drawing/2014/main" id="{72369D57-E5DB-4CF7-A244-03C5312CD16D}"/>
              </a:ext>
            </a:extLst>
          </p:cNvPr>
          <p:cNvSpPr/>
          <p:nvPr/>
        </p:nvSpPr>
        <p:spPr>
          <a:xfrm>
            <a:off x="1361432" y="3396814"/>
            <a:ext cx="9469136" cy="9233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09585" rtl="0" fontAlgn="base">
              <a:spcBef>
                <a:spcPct val="0"/>
              </a:spcBef>
              <a:spcAft>
                <a:spcPct val="0"/>
              </a:spcAft>
            </a:pPr>
            <a:r>
              <a:rPr lang="he-IL" sz="5400" dirty="0">
                <a:solidFill>
                  <a:schemeClr val="bg1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מקום אחד עם כל המידע על נכס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D1B1976-A7EE-49B5-A266-2150CD9D2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0"/>
          <a:stretch/>
        </p:blipFill>
        <p:spPr>
          <a:xfrm flipH="1">
            <a:off x="4073070" y="11790"/>
            <a:ext cx="4045860" cy="35251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2DD268F-0EA1-48E4-A33F-C9D00E782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913" y="1360601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08A6F2A-44BE-4AAA-9721-812AB40C6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314" y="4417808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34D219F-F0C8-4CFD-902B-4007521C2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1022" y="336914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8E93421-F10E-4555-8BFA-4C5AE3C98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4852" y="603614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F564E7E-25F4-4322-9244-06605054D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0513" y="2151573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22C455B-9194-493D-A635-AB9E82EFB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1021" y="5956980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BD3863D-CBB3-4750-BC54-EAB321D85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6882" y="4559794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EF006FA-99F8-480E-9E2D-41BFA32BD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892" y="1921629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3D084E-C5EF-46CA-A309-DB48062DE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7270" y="5634737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90F5BD9-6CB7-42AD-9570-65DEABE16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2898" y="4320144"/>
            <a:ext cx="638236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052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25E-6 -7.40741E-7 L -0.32109 -0.0465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23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-0.1944 -0.12824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-6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1.11111E-6 L -0.18633 -0.4375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2187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4.44444E-6 L -0.31914 -0.6328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-3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66 -0.08541 L 0.02982 -0.6233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689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3.7037E-6 L 0.16224 -0.76574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3828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-7.40741E-7 L 0.31836 -0.45185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-225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4.81481E-6 L 0.27786 -0.1791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895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1.85185E-6 L 0.13099 -0.00764 " pathEditMode="relative" rAng="0" ptsTypes="AA">
                                      <p:cBhvr>
                                        <p:cTn id="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3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2.59259E-6 L 0.32422 -0.06968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מלבן 20">
            <a:extLst>
              <a:ext uri="{FF2B5EF4-FFF2-40B4-BE49-F238E27FC236}">
                <a16:creationId xmlns:a16="http://schemas.microsoft.com/office/drawing/2014/main" id="{4A0B7AD3-7E4C-4102-8D99-0E7544B99C11}"/>
              </a:ext>
            </a:extLst>
          </p:cNvPr>
          <p:cNvSpPr/>
          <p:nvPr/>
        </p:nvSpPr>
        <p:spPr>
          <a:xfrm>
            <a:off x="0" y="6005945"/>
            <a:ext cx="12192000" cy="84411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לבן 8">
            <a:extLst>
              <a:ext uri="{FF2B5EF4-FFF2-40B4-BE49-F238E27FC236}">
                <a16:creationId xmlns:a16="http://schemas.microsoft.com/office/drawing/2014/main" id="{72369D57-E5DB-4CF7-A244-03C5312CD16D}"/>
              </a:ext>
            </a:extLst>
          </p:cNvPr>
          <p:cNvSpPr/>
          <p:nvPr/>
        </p:nvSpPr>
        <p:spPr>
          <a:xfrm>
            <a:off x="1361432" y="3396814"/>
            <a:ext cx="9469136" cy="1754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09585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bg1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One Stop Shop</a:t>
            </a:r>
            <a:br>
              <a:rPr lang="en-US" sz="5400" dirty="0">
                <a:solidFill>
                  <a:schemeClr val="bg1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</a:br>
            <a:r>
              <a:rPr lang="he-IL" sz="5400" dirty="0">
                <a:solidFill>
                  <a:schemeClr val="bg1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לכל הפעולות הנוגעות לנכס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D1B1976-A7EE-49B5-A266-2150CD9D2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0"/>
          <a:stretch/>
        </p:blipFill>
        <p:spPr>
          <a:xfrm flipH="1">
            <a:off x="4073070" y="11790"/>
            <a:ext cx="4045860" cy="35251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2DD268F-0EA1-48E4-A33F-C9D00E782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092" y="1360601"/>
            <a:ext cx="475877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08A6F2A-44BE-4AAA-9721-812AB40C6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67" y="4417808"/>
            <a:ext cx="633130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34D219F-F0C8-4CFD-902B-4007521C2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1022" y="477235"/>
            <a:ext cx="638236" cy="3575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8E93421-F10E-4555-8BFA-4C5AE3C98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4852" y="623769"/>
            <a:ext cx="638236" cy="5979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F564E7E-25F4-4322-9244-06605054D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0513" y="2171728"/>
            <a:ext cx="638236" cy="5979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22C455B-9194-493D-A635-AB9E82EFB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1021" y="5977135"/>
            <a:ext cx="638236" cy="5979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BD3863D-CBB3-4750-BC54-EAB321D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9435" y="4559794"/>
            <a:ext cx="633130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EF006FA-99F8-480E-9E2D-41BFA32BD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892" y="2061950"/>
            <a:ext cx="638236" cy="3575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3D084E-C5EF-46CA-A309-DB48062DE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8449" y="5634737"/>
            <a:ext cx="475877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90F5BD9-6CB7-42AD-9570-65DEABE16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077" y="4320144"/>
            <a:ext cx="475877" cy="638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490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25E-6 -7.40741E-7 L -0.32109 -0.0465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23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-0.1944 -0.12824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-6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1.11111E-6 L -0.18633 -0.4375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2187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4.44444E-6 L -0.31914 -0.6328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-3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66 -0.08541 L 0.02982 -0.6233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689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3.7037E-6 L 0.16224 -0.76574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3828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-7.40741E-7 L 0.31836 -0.45185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-225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4.81481E-6 L 0.27786 -0.1791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895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1.85185E-6 L 0.13099 -0.00764 " pathEditMode="relative" rAng="0" ptsTypes="AA">
                                      <p:cBhvr>
                                        <p:cTn id="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3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2.59259E-6 L 0.32422 -0.06968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8">
            <a:extLst>
              <a:ext uri="{FF2B5EF4-FFF2-40B4-BE49-F238E27FC236}">
                <a16:creationId xmlns:a16="http://schemas.microsoft.com/office/drawing/2014/main" id="{07ADC9C5-80DF-4227-B3E8-7C0B3CFA50CF}"/>
              </a:ext>
            </a:extLst>
          </p:cNvPr>
          <p:cNvSpPr/>
          <p:nvPr/>
        </p:nvSpPr>
        <p:spPr>
          <a:xfrm>
            <a:off x="1361432" y="3396814"/>
            <a:ext cx="9469136" cy="9233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60958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5400" dirty="0" err="1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קדסטר</a:t>
            </a:r>
            <a:r>
              <a:rPr lang="he-IL" sz="5400" dirty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 תלת </a:t>
            </a:r>
            <a:r>
              <a:rPr lang="he-IL" sz="5400" dirty="0" err="1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מימדי</a:t>
            </a:r>
            <a:endParaRPr lang="he-IL" sz="5400" dirty="0">
              <a:solidFill>
                <a:prstClr val="white"/>
              </a:solidFill>
              <a:latin typeface="Assistant ExtraBold" panose="00000900000000000000" pitchFamily="2" charset="-79"/>
              <a:ea typeface="Intel Clear Pro" pitchFamily="34" charset="0"/>
              <a:cs typeface="Assistant ExtraBold" panose="00000900000000000000" pitchFamily="2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6BC4F9E-3479-4547-A4FD-2F97E47F8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10" y="491824"/>
            <a:ext cx="2763981" cy="2763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AC1CD84-F596-4472-B562-61AA40C27F7B}"/>
              </a:ext>
            </a:extLst>
          </p:cNvPr>
          <p:cNvSpPr/>
          <p:nvPr/>
        </p:nvSpPr>
        <p:spPr>
          <a:xfrm>
            <a:off x="0" y="6005945"/>
            <a:ext cx="12192000" cy="84411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4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8">
            <a:extLst>
              <a:ext uri="{FF2B5EF4-FFF2-40B4-BE49-F238E27FC236}">
                <a16:creationId xmlns:a16="http://schemas.microsoft.com/office/drawing/2014/main" id="{54A8657B-AE12-4A62-B813-3E76EC3CE60E}"/>
              </a:ext>
            </a:extLst>
          </p:cNvPr>
          <p:cNvSpPr/>
          <p:nvPr/>
        </p:nvSpPr>
        <p:spPr>
          <a:xfrm>
            <a:off x="887975" y="3396814"/>
            <a:ext cx="10416050" cy="1754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609585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5400" dirty="0">
                <a:solidFill>
                  <a:prstClr val="white"/>
                </a:solidFill>
                <a:latin typeface="Assistant ExtraBold" panose="00000900000000000000" pitchFamily="2" charset="-79"/>
                <a:ea typeface="Intel Clear Pro" pitchFamily="34" charset="0"/>
                <a:cs typeface="Assistant ExtraBold" panose="00000900000000000000" pitchFamily="2" charset="-79"/>
              </a:rPr>
              <a:t>רישום בית משותף כבר בשלב התכנון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296DD89-63FB-4108-8785-DB5EBEE9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32" y="546669"/>
            <a:ext cx="2709136" cy="27091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57796FFC-4D1C-4076-967B-1FE2632563C3}"/>
              </a:ext>
            </a:extLst>
          </p:cNvPr>
          <p:cNvSpPr/>
          <p:nvPr/>
        </p:nvSpPr>
        <p:spPr>
          <a:xfrm>
            <a:off x="0" y="6005945"/>
            <a:ext cx="12192000" cy="84411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38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0EE52AE0-4B54-4AAC-903D-D849B34D0E6F}"/>
              </a:ext>
            </a:extLst>
          </p:cNvPr>
          <p:cNvSpPr/>
          <p:nvPr/>
        </p:nvSpPr>
        <p:spPr>
          <a:xfrm>
            <a:off x="6175154" y="2842851"/>
            <a:ext cx="3358313" cy="144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EFBA4-31BC-4280-948A-7F2B34EA8003}"/>
              </a:ext>
            </a:extLst>
          </p:cNvPr>
          <p:cNvSpPr txBox="1"/>
          <p:nvPr/>
        </p:nvSpPr>
        <p:spPr>
          <a:xfrm>
            <a:off x="6347304" y="3199383"/>
            <a:ext cx="3032303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טווח קצר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1549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משולש ישר-זווית 12">
            <a:extLst>
              <a:ext uri="{FF2B5EF4-FFF2-40B4-BE49-F238E27FC236}">
                <a16:creationId xmlns:a16="http://schemas.microsoft.com/office/drawing/2014/main" id="{20B59544-4007-4FDD-8229-BB4C011058D9}"/>
              </a:ext>
            </a:extLst>
          </p:cNvPr>
          <p:cNvSpPr/>
          <p:nvPr/>
        </p:nvSpPr>
        <p:spPr>
          <a:xfrm rot="13436241">
            <a:off x="8584521" y="2787105"/>
            <a:ext cx="1678725" cy="164644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C30C5-6332-40B0-92DD-CC2F2A56718B}"/>
              </a:ext>
            </a:extLst>
          </p:cNvPr>
          <p:cNvSpPr txBox="1"/>
          <p:nvPr/>
        </p:nvSpPr>
        <p:spPr>
          <a:xfrm>
            <a:off x="3212037" y="797511"/>
            <a:ext cx="576792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בנינו </a:t>
            </a:r>
            <a:r>
              <a:rPr kumimoji="0" lang="he-I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תוכנית</a:t>
            </a: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אסטרטגית בשני מישורים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9B80FD6-9A9C-420A-BA61-386220EE66BC}"/>
              </a:ext>
            </a:extLst>
          </p:cNvPr>
          <p:cNvSpPr/>
          <p:nvPr/>
        </p:nvSpPr>
        <p:spPr>
          <a:xfrm>
            <a:off x="2955173" y="2842852"/>
            <a:ext cx="3064399" cy="14497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6584C-517C-4AB1-B7B2-C8D668899918}"/>
              </a:ext>
            </a:extLst>
          </p:cNvPr>
          <p:cNvSpPr txBox="1"/>
          <p:nvPr/>
        </p:nvSpPr>
        <p:spPr>
          <a:xfrm>
            <a:off x="2955173" y="3199383"/>
            <a:ext cx="2902072" cy="646331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טווח ארוך 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01549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33F9654-1906-4B1C-8BD8-CFAE46351715}"/>
              </a:ext>
            </a:extLst>
          </p:cNvPr>
          <p:cNvSpPr/>
          <p:nvPr/>
        </p:nvSpPr>
        <p:spPr>
          <a:xfrm>
            <a:off x="5857245" y="1975556"/>
            <a:ext cx="495884" cy="487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אקורד 11">
            <a:extLst>
              <a:ext uri="{FF2B5EF4-FFF2-40B4-BE49-F238E27FC236}">
                <a16:creationId xmlns:a16="http://schemas.microsoft.com/office/drawing/2014/main" id="{957C5397-A518-4692-911E-482E8E562E8D}"/>
              </a:ext>
            </a:extLst>
          </p:cNvPr>
          <p:cNvSpPr/>
          <p:nvPr/>
        </p:nvSpPr>
        <p:spPr>
          <a:xfrm rot="6682933">
            <a:off x="5689519" y="1603909"/>
            <a:ext cx="831336" cy="910953"/>
          </a:xfrm>
          <a:prstGeom prst="chord">
            <a:avLst>
              <a:gd name="adj1" fmla="val 3086893"/>
              <a:gd name="adj2" fmla="val 159303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משולש ישר-זווית 13">
            <a:extLst>
              <a:ext uri="{FF2B5EF4-FFF2-40B4-BE49-F238E27FC236}">
                <a16:creationId xmlns:a16="http://schemas.microsoft.com/office/drawing/2014/main" id="{A8268587-D3D6-47A7-B9BD-1489636CBC58}"/>
              </a:ext>
            </a:extLst>
          </p:cNvPr>
          <p:cNvSpPr/>
          <p:nvPr/>
        </p:nvSpPr>
        <p:spPr>
          <a:xfrm rot="2712551">
            <a:off x="2132744" y="2787553"/>
            <a:ext cx="1678725" cy="164644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BACE7B1B-F3D0-4FA0-82B6-5C911893115B}"/>
              </a:ext>
            </a:extLst>
          </p:cNvPr>
          <p:cNvSpPr/>
          <p:nvPr/>
        </p:nvSpPr>
        <p:spPr>
          <a:xfrm>
            <a:off x="6557627" y="4845224"/>
            <a:ext cx="4174541" cy="1532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צוותי משימה לצמצום פיגורים</a:t>
            </a:r>
          </a:p>
          <a:p>
            <a:pPr marL="457200" marR="0" lvl="0" indent="-4572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גיוס כ"א משמעותי</a:t>
            </a:r>
          </a:p>
          <a:p>
            <a:pPr marL="457200" marR="0" lvl="0" indent="-4572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שיפורי תוכנה</a:t>
            </a:r>
          </a:p>
          <a:p>
            <a:pPr marL="457200" marR="0" lvl="0" indent="-4572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רישום מקוון</a:t>
            </a:r>
            <a:endParaRPr kumimoji="0" lang="he-IL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9F7C34E6-FE05-482A-856A-033DE9D11A1D}"/>
              </a:ext>
            </a:extLst>
          </p:cNvPr>
          <p:cNvSpPr/>
          <p:nvPr/>
        </p:nvSpPr>
        <p:spPr>
          <a:xfrm>
            <a:off x="519611" y="4845224"/>
            <a:ext cx="5133136" cy="1892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6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מערך שירות על </a:t>
            </a:r>
            <a:r>
              <a:rPr lang="he-IL" sz="2600" dirty="0" err="1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איזורי</a:t>
            </a:r>
            <a:endParaRPr lang="he-IL" sz="2600" dirty="0">
              <a:solidFill>
                <a:prstClr val="whit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6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ריכוז כל המידע על הנכס במקום אחד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6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שיפור מדד ה- </a:t>
            </a:r>
            <a:r>
              <a:rPr lang="en-US" sz="26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Doing Business</a:t>
            </a:r>
            <a:endParaRPr lang="he-IL" sz="2600" dirty="0">
              <a:solidFill>
                <a:prstClr val="whit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600" dirty="0" err="1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קדסטר</a:t>
            </a:r>
            <a:r>
              <a:rPr lang="he-IL" sz="26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תלת </a:t>
            </a:r>
            <a:r>
              <a:rPr lang="he-IL" sz="2600" dirty="0" err="1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מימדי</a:t>
            </a:r>
            <a:endParaRPr lang="he-IL" sz="2600" dirty="0">
              <a:solidFill>
                <a:prstClr val="whit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e-IL" sz="2600" dirty="0">
                <a:solidFill>
                  <a:prstClr val="white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רישום בית משותף כבר בשלב התכנון</a:t>
            </a:r>
            <a:endParaRPr lang="he-IL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0B5A252C-92BE-4952-A127-3D83E2A6C3F7}"/>
              </a:ext>
            </a:extLst>
          </p:cNvPr>
          <p:cNvSpPr/>
          <p:nvPr/>
        </p:nvSpPr>
        <p:spPr bwMode="auto">
          <a:xfrm>
            <a:off x="0" y="4335539"/>
            <a:ext cx="12191999" cy="2514523"/>
          </a:xfrm>
          <a:prstGeom prst="rect">
            <a:avLst/>
          </a:prstGeom>
          <a:solidFill>
            <a:srgbClr val="0154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ef" pitchFamily="2" charset="-79"/>
              <a:ea typeface="+mn-ea"/>
              <a:cs typeface="Alef" pitchFamily="2" charset="-79"/>
            </a:endParaRPr>
          </a:p>
        </p:txBody>
      </p:sp>
      <p:pic>
        <p:nvPicPr>
          <p:cNvPr id="7" name="תמונה 6" descr="תמונה שמכילה שעון, אובייקט&#10;&#10;תיאור שנוצר ברמת מהימנות גבוהה מאוד">
            <a:extLst>
              <a:ext uri="{FF2B5EF4-FFF2-40B4-BE49-F238E27FC236}">
                <a16:creationId xmlns:a16="http://schemas.microsoft.com/office/drawing/2014/main" id="{4DE2EB21-861B-46CF-9C04-5051ED7FE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48" y="846489"/>
            <a:ext cx="1963930" cy="348548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D1E89718-A7A2-4681-9CBB-1BA7CF4A626C}"/>
              </a:ext>
            </a:extLst>
          </p:cNvPr>
          <p:cNvSpPr/>
          <p:nvPr/>
        </p:nvSpPr>
        <p:spPr>
          <a:xfrm>
            <a:off x="-43030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3B95B-D0F4-44DA-98A4-C65951702DE3}"/>
              </a:ext>
            </a:extLst>
          </p:cNvPr>
          <p:cNvSpPr txBox="1"/>
          <p:nvPr/>
        </p:nvSpPr>
        <p:spPr>
          <a:xfrm>
            <a:off x="4922902" y="1888520"/>
            <a:ext cx="5892960" cy="186204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1500" b="0" i="0" u="none" strike="noStrike" kern="1200" cap="none" spc="0" normalizeH="0" baseline="0" noProof="0" dirty="0">
                <a:ln>
                  <a:noFill/>
                </a:ln>
                <a:solidFill>
                  <a:srgbClr val="01549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תודה רבה</a:t>
            </a:r>
          </a:p>
        </p:txBody>
      </p:sp>
    </p:spTree>
    <p:extLst>
      <p:ext uri="{BB962C8B-B14F-4D97-AF65-F5344CB8AC3E}">
        <p14:creationId xmlns:p14="http://schemas.microsoft.com/office/powerpoint/2010/main" val="37564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B6ACEC9-6FC1-44F0-BD98-7C17C16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r="20273"/>
          <a:stretch/>
        </p:blipFill>
        <p:spPr>
          <a:xfrm>
            <a:off x="11113" y="0"/>
            <a:ext cx="608488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66F0E-0634-4EEB-9B96-441956E5172B}"/>
              </a:ext>
            </a:extLst>
          </p:cNvPr>
          <p:cNvSpPr txBox="1"/>
          <p:nvPr/>
        </p:nvSpPr>
        <p:spPr>
          <a:xfrm>
            <a:off x="6096000" y="2465036"/>
            <a:ext cx="6096000" cy="25022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sz="7200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בפועל</a:t>
            </a:r>
            <a:r>
              <a:rPr lang="en-US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he-IL" sz="3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תהליך ההטמעה הכביד על </a:t>
            </a:r>
          </a:p>
          <a:p>
            <a:pPr algn="ctr">
              <a:lnSpc>
                <a:spcPct val="90000"/>
              </a:lnSpc>
            </a:pPr>
            <a:r>
              <a:rPr lang="he-IL" sz="3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המערכת עוד יותר ויצר</a:t>
            </a:r>
          </a:p>
          <a:p>
            <a:pPr algn="ctr">
              <a:lnSpc>
                <a:spcPct val="90000"/>
              </a:lnSpc>
            </a:pPr>
            <a:r>
              <a:rPr lang="he-IL" sz="3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כאוס שהקשה על תפקודה</a:t>
            </a:r>
            <a:endParaRPr lang="he-IL" sz="32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62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3FEBC63-5F75-4E85-BCB0-EADB4E99C6A3}"/>
              </a:ext>
            </a:extLst>
          </p:cNvPr>
          <p:cNvSpPr/>
          <p:nvPr/>
        </p:nvSpPr>
        <p:spPr>
          <a:xfrm>
            <a:off x="6205715" y="0"/>
            <a:ext cx="59862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66F0E-0634-4EEB-9B96-441956E5172B}"/>
              </a:ext>
            </a:extLst>
          </p:cNvPr>
          <p:cNvSpPr txBox="1"/>
          <p:nvPr/>
        </p:nvSpPr>
        <p:spPr>
          <a:xfrm>
            <a:off x="6106495" y="1555883"/>
            <a:ext cx="6096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משך תהליך רישום עלה ועמד על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D5689731-C413-44AD-BF6E-3E0F852BF32B}"/>
              </a:ext>
            </a:extLst>
          </p:cNvPr>
          <p:cNvSpPr/>
          <p:nvPr/>
        </p:nvSpPr>
        <p:spPr>
          <a:xfrm>
            <a:off x="6106495" y="2858747"/>
            <a:ext cx="6096000" cy="298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he-IL" sz="239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4-6</a:t>
            </a:r>
          </a:p>
          <a:p>
            <a:pPr algn="ctr">
              <a:lnSpc>
                <a:spcPct val="50000"/>
              </a:lnSpc>
            </a:pPr>
            <a:r>
              <a:rPr lang="he-IL" sz="115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חודשים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A84A40C-6C3F-4365-B39E-9FC2CBD46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00" y="1321633"/>
            <a:ext cx="1487017" cy="1487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88492D5-8B6C-415D-B739-C13C14E28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42" y="1321633"/>
            <a:ext cx="1487017" cy="1487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9E722EB-9CBC-40EB-BBB1-BA8111D66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00" y="2677441"/>
            <a:ext cx="1487017" cy="1487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5457B8C-2CAE-41C6-A96C-EBC59DF55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42" y="2677441"/>
            <a:ext cx="1487017" cy="1487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67C67CE-8CB5-47D5-98E9-105B59651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00" y="4033250"/>
            <a:ext cx="1487017" cy="1487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9511B5CC-F606-444E-9CBB-A55B7FC37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42" y="4033250"/>
            <a:ext cx="1487017" cy="1487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6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3FEBC63-5F75-4E85-BCB0-EADB4E99C6A3}"/>
              </a:ext>
            </a:extLst>
          </p:cNvPr>
          <p:cNvSpPr/>
          <p:nvPr/>
        </p:nvSpPr>
        <p:spPr>
          <a:xfrm>
            <a:off x="6205715" y="0"/>
            <a:ext cx="59862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66F0E-0634-4EEB-9B96-441956E5172B}"/>
              </a:ext>
            </a:extLst>
          </p:cNvPr>
          <p:cNvSpPr txBox="1"/>
          <p:nvPr/>
        </p:nvSpPr>
        <p:spPr>
          <a:xfrm>
            <a:off x="6106495" y="1555883"/>
            <a:ext cx="6096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תהליך הערת אזהרה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D5689731-C413-44AD-BF6E-3E0F852BF32B}"/>
              </a:ext>
            </a:extLst>
          </p:cNvPr>
          <p:cNvSpPr/>
          <p:nvPr/>
        </p:nvSpPr>
        <p:spPr>
          <a:xfrm>
            <a:off x="6106495" y="2858747"/>
            <a:ext cx="6096000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he-IL" sz="239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14</a:t>
            </a:r>
          </a:p>
          <a:p>
            <a:pPr algn="ctr">
              <a:lnSpc>
                <a:spcPct val="50000"/>
              </a:lnSpc>
            </a:pPr>
            <a:r>
              <a:rPr lang="he-IL" sz="96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ימי עבודה 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45D92993-E81B-40E7-A7EB-EEFCFFBB5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3" y="1464392"/>
            <a:ext cx="4233334" cy="39292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429414E-7851-46BD-85D0-A0AD2F45A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48" y="2669050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7AC4420C-C007-4603-9846-779490337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88" y="2669050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99A9160-75C2-4A8F-9D62-4D4F140D4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32" y="2669050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0840211F-2C2D-47E5-BF4F-7F00E4BAD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72" y="2669050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F6D554F3-1F46-4223-A619-1D7544E4C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38" y="3423338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A2FBB63-58A0-4DC3-8325-36A1D0DC2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29" y="3423338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708360B8-FFAA-4A37-9612-3A1E7A7CE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20" y="3423338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1E7BC82-C468-47C9-9088-FF1AE5CB5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19" y="3353608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BAE2D975-6078-4550-84E4-790C7F694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53" y="4107896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C14E7782-7E46-43DE-88DE-970AFBDEC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44" y="4107896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4010A5F5-0A4C-46A4-8B8C-F38EB4127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35" y="4107896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6DF059BE-F66B-4C4E-9BE2-3051936EF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34" y="4038166"/>
            <a:ext cx="840120" cy="84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8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3FEBC63-5F75-4E85-BCB0-EADB4E99C6A3}"/>
              </a:ext>
            </a:extLst>
          </p:cNvPr>
          <p:cNvSpPr/>
          <p:nvPr/>
        </p:nvSpPr>
        <p:spPr>
          <a:xfrm>
            <a:off x="6205715" y="0"/>
            <a:ext cx="59862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66F0E-0634-4EEB-9B96-441956E5172B}"/>
              </a:ext>
            </a:extLst>
          </p:cNvPr>
          <p:cNvSpPr txBox="1"/>
          <p:nvPr/>
        </p:nvSpPr>
        <p:spPr>
          <a:xfrm>
            <a:off x="6106495" y="1555883"/>
            <a:ext cx="6096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01549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פיגור משמעותי בטיפול של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63DA7D5-8CBF-4B4F-AC7C-0F91FACC7D3C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29AB0DEA-B71E-4024-B755-FC38CB4E9652}"/>
              </a:ext>
            </a:extLst>
          </p:cNvPr>
          <p:cNvSpPr/>
          <p:nvPr/>
        </p:nvSpPr>
        <p:spPr>
          <a:xfrm>
            <a:off x="6106495" y="2341202"/>
            <a:ext cx="6096000" cy="267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he-IL" sz="138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15,000</a:t>
            </a:r>
          </a:p>
          <a:p>
            <a:pPr algn="ctr">
              <a:lnSpc>
                <a:spcPct val="70000"/>
              </a:lnSpc>
            </a:pPr>
            <a:r>
              <a:rPr lang="he-IL" sz="9600" dirty="0">
                <a:solidFill>
                  <a:srgbClr val="01549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תיקים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AAF2ACB-385B-4503-A126-812FC3C34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54F1197B-B2C0-4F6A-8D67-F8FDE5C4C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32AAAC34-28C8-4611-841B-1DB4BBFCF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6A5C6B66-B802-404B-8D98-D3792CA74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E8B04373-2B0F-4E7F-AEF7-5143F22C1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84DDB5A7-931E-4A88-8631-8997BA578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7DDAF34B-9F0C-489E-8A3E-22AEE56086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31C46AA7-4369-45DA-9E0B-12B5046D3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814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D643C258-ABCC-4E53-BF7C-C23A4388E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תמונה 51">
            <a:extLst>
              <a:ext uri="{FF2B5EF4-FFF2-40B4-BE49-F238E27FC236}">
                <a16:creationId xmlns:a16="http://schemas.microsoft.com/office/drawing/2014/main" id="{D5372F7B-682A-4E39-AF70-0B61F703B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תמונה 52">
            <a:extLst>
              <a:ext uri="{FF2B5EF4-FFF2-40B4-BE49-F238E27FC236}">
                <a16:creationId xmlns:a16="http://schemas.microsoft.com/office/drawing/2014/main" id="{32BC7D8D-263A-4776-AF10-F883AB249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תמונה 53">
            <a:extLst>
              <a:ext uri="{FF2B5EF4-FFF2-40B4-BE49-F238E27FC236}">
                <a16:creationId xmlns:a16="http://schemas.microsoft.com/office/drawing/2014/main" id="{DA74311E-A793-4457-8313-8A387E3B5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תמונה 54">
            <a:extLst>
              <a:ext uri="{FF2B5EF4-FFF2-40B4-BE49-F238E27FC236}">
                <a16:creationId xmlns:a16="http://schemas.microsoft.com/office/drawing/2014/main" id="{912751F9-3D02-4A31-8590-F8D8FB6F9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תמונה 55">
            <a:extLst>
              <a:ext uri="{FF2B5EF4-FFF2-40B4-BE49-F238E27FC236}">
                <a16:creationId xmlns:a16="http://schemas.microsoft.com/office/drawing/2014/main" id="{FE5730FF-BD13-490C-BE30-5D6814BE2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תמונה 56">
            <a:extLst>
              <a:ext uri="{FF2B5EF4-FFF2-40B4-BE49-F238E27FC236}">
                <a16:creationId xmlns:a16="http://schemas.microsoft.com/office/drawing/2014/main" id="{5F8C5DD6-1EEF-43E8-997A-5C1790C74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תמונה 57">
            <a:extLst>
              <a:ext uri="{FF2B5EF4-FFF2-40B4-BE49-F238E27FC236}">
                <a16:creationId xmlns:a16="http://schemas.microsoft.com/office/drawing/2014/main" id="{58DF7252-432D-4B58-91F3-597EC42E0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8283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תמונה 59">
            <a:extLst>
              <a:ext uri="{FF2B5EF4-FFF2-40B4-BE49-F238E27FC236}">
                <a16:creationId xmlns:a16="http://schemas.microsoft.com/office/drawing/2014/main" id="{29DFDFEA-A10C-41E9-91B6-82A02AF0B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תמונה 60">
            <a:extLst>
              <a:ext uri="{FF2B5EF4-FFF2-40B4-BE49-F238E27FC236}">
                <a16:creationId xmlns:a16="http://schemas.microsoft.com/office/drawing/2014/main" id="{306DE56E-5421-43AF-A878-80ECA07B1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תמונה 61">
            <a:extLst>
              <a:ext uri="{FF2B5EF4-FFF2-40B4-BE49-F238E27FC236}">
                <a16:creationId xmlns:a16="http://schemas.microsoft.com/office/drawing/2014/main" id="{B4FA7F24-0AC8-4D27-8E98-C959C0EC8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" name="תמונה 62">
            <a:extLst>
              <a:ext uri="{FF2B5EF4-FFF2-40B4-BE49-F238E27FC236}">
                <a16:creationId xmlns:a16="http://schemas.microsoft.com/office/drawing/2014/main" id="{47B580D8-DC72-47EC-A897-42BF5CB12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תמונה 63">
            <a:extLst>
              <a:ext uri="{FF2B5EF4-FFF2-40B4-BE49-F238E27FC236}">
                <a16:creationId xmlns:a16="http://schemas.microsoft.com/office/drawing/2014/main" id="{312435DD-B4CE-49BB-9B70-A01CD094C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תמונה 64">
            <a:extLst>
              <a:ext uri="{FF2B5EF4-FFF2-40B4-BE49-F238E27FC236}">
                <a16:creationId xmlns:a16="http://schemas.microsoft.com/office/drawing/2014/main" id="{85760876-245D-4EE7-94E0-8604F275E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תמונה 65">
            <a:extLst>
              <a:ext uri="{FF2B5EF4-FFF2-40B4-BE49-F238E27FC236}">
                <a16:creationId xmlns:a16="http://schemas.microsoft.com/office/drawing/2014/main" id="{A753F271-108A-490E-97F8-68D7F253F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7" name="תמונה 66">
            <a:extLst>
              <a:ext uri="{FF2B5EF4-FFF2-40B4-BE49-F238E27FC236}">
                <a16:creationId xmlns:a16="http://schemas.microsoft.com/office/drawing/2014/main" id="{72544204-B785-4445-900B-515D0A005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15752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תמונה 68">
            <a:extLst>
              <a:ext uri="{FF2B5EF4-FFF2-40B4-BE49-F238E27FC236}">
                <a16:creationId xmlns:a16="http://schemas.microsoft.com/office/drawing/2014/main" id="{DF7B6B5B-0CAD-4FAC-B348-F7A5C2464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תמונה 69">
            <a:extLst>
              <a:ext uri="{FF2B5EF4-FFF2-40B4-BE49-F238E27FC236}">
                <a16:creationId xmlns:a16="http://schemas.microsoft.com/office/drawing/2014/main" id="{8819C417-E2E6-4BE9-884C-20DC68C95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תמונה 70">
            <a:extLst>
              <a:ext uri="{FF2B5EF4-FFF2-40B4-BE49-F238E27FC236}">
                <a16:creationId xmlns:a16="http://schemas.microsoft.com/office/drawing/2014/main" id="{00527B3B-CED9-46AE-B45A-74C3FDD30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2" name="תמונה 71">
            <a:extLst>
              <a:ext uri="{FF2B5EF4-FFF2-40B4-BE49-F238E27FC236}">
                <a16:creationId xmlns:a16="http://schemas.microsoft.com/office/drawing/2014/main" id="{DE1EB365-EE20-4426-B40A-B4ABC25B4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3" name="תמונה 72">
            <a:extLst>
              <a:ext uri="{FF2B5EF4-FFF2-40B4-BE49-F238E27FC236}">
                <a16:creationId xmlns:a16="http://schemas.microsoft.com/office/drawing/2014/main" id="{E2F8C8E3-0FB9-4FC1-9C89-2C0B61FE5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תמונה 73">
            <a:extLst>
              <a:ext uri="{FF2B5EF4-FFF2-40B4-BE49-F238E27FC236}">
                <a16:creationId xmlns:a16="http://schemas.microsoft.com/office/drawing/2014/main" id="{7C0E2A28-6216-4E38-979D-9C904901D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תמונה 74">
            <a:extLst>
              <a:ext uri="{FF2B5EF4-FFF2-40B4-BE49-F238E27FC236}">
                <a16:creationId xmlns:a16="http://schemas.microsoft.com/office/drawing/2014/main" id="{D3917C04-84E9-4F4B-8D60-E5C0D7A17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6" name="תמונה 75">
            <a:extLst>
              <a:ext uri="{FF2B5EF4-FFF2-40B4-BE49-F238E27FC236}">
                <a16:creationId xmlns:a16="http://schemas.microsoft.com/office/drawing/2014/main" id="{63783636-DA39-4395-AA8F-282E7239F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23221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8" name="תמונה 77">
            <a:extLst>
              <a:ext uri="{FF2B5EF4-FFF2-40B4-BE49-F238E27FC236}">
                <a16:creationId xmlns:a16="http://schemas.microsoft.com/office/drawing/2014/main" id="{02978E48-B8B6-4AE4-987E-1F2DE21BA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9" name="תמונה 78">
            <a:extLst>
              <a:ext uri="{FF2B5EF4-FFF2-40B4-BE49-F238E27FC236}">
                <a16:creationId xmlns:a16="http://schemas.microsoft.com/office/drawing/2014/main" id="{7E2D3D91-B9CF-40FC-8874-32191841B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תמונה 79">
            <a:extLst>
              <a:ext uri="{FF2B5EF4-FFF2-40B4-BE49-F238E27FC236}">
                <a16:creationId xmlns:a16="http://schemas.microsoft.com/office/drawing/2014/main" id="{52C091B6-8B92-482B-B5A4-DE119C74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1" name="תמונה 80">
            <a:extLst>
              <a:ext uri="{FF2B5EF4-FFF2-40B4-BE49-F238E27FC236}">
                <a16:creationId xmlns:a16="http://schemas.microsoft.com/office/drawing/2014/main" id="{EC94D77D-722F-4805-8FB5-7FC9FE452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2" name="תמונה 81">
            <a:extLst>
              <a:ext uri="{FF2B5EF4-FFF2-40B4-BE49-F238E27FC236}">
                <a16:creationId xmlns:a16="http://schemas.microsoft.com/office/drawing/2014/main" id="{00A793BC-31B1-44A8-A7DE-AE5A722E2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תמונה 82">
            <a:extLst>
              <a:ext uri="{FF2B5EF4-FFF2-40B4-BE49-F238E27FC236}">
                <a16:creationId xmlns:a16="http://schemas.microsoft.com/office/drawing/2014/main" id="{BC7442C4-BC9F-4BD3-8E18-696395758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4" name="תמונה 83">
            <a:extLst>
              <a:ext uri="{FF2B5EF4-FFF2-40B4-BE49-F238E27FC236}">
                <a16:creationId xmlns:a16="http://schemas.microsoft.com/office/drawing/2014/main" id="{80C26CFE-193E-4E2D-92D4-85B971ED9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תמונה 84">
            <a:extLst>
              <a:ext uri="{FF2B5EF4-FFF2-40B4-BE49-F238E27FC236}">
                <a16:creationId xmlns:a16="http://schemas.microsoft.com/office/drawing/2014/main" id="{00861424-725C-4A80-A563-8DEFD879F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30690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תמונה 86">
            <a:extLst>
              <a:ext uri="{FF2B5EF4-FFF2-40B4-BE49-F238E27FC236}">
                <a16:creationId xmlns:a16="http://schemas.microsoft.com/office/drawing/2014/main" id="{7175B2EC-1756-457F-81A4-CA13FD6F0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8" name="תמונה 87">
            <a:extLst>
              <a:ext uri="{FF2B5EF4-FFF2-40B4-BE49-F238E27FC236}">
                <a16:creationId xmlns:a16="http://schemas.microsoft.com/office/drawing/2014/main" id="{9614A71E-19CE-4168-B3F6-9E5B46784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9" name="תמונה 88">
            <a:extLst>
              <a:ext uri="{FF2B5EF4-FFF2-40B4-BE49-F238E27FC236}">
                <a16:creationId xmlns:a16="http://schemas.microsoft.com/office/drawing/2014/main" id="{C1C89725-6A94-4721-A41B-E8B61C9E8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תמונה 89">
            <a:extLst>
              <a:ext uri="{FF2B5EF4-FFF2-40B4-BE49-F238E27FC236}">
                <a16:creationId xmlns:a16="http://schemas.microsoft.com/office/drawing/2014/main" id="{A19DD933-6CC0-4C4E-89B2-48DAB9F10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תמונה 90">
            <a:extLst>
              <a:ext uri="{FF2B5EF4-FFF2-40B4-BE49-F238E27FC236}">
                <a16:creationId xmlns:a16="http://schemas.microsoft.com/office/drawing/2014/main" id="{6BE05D78-D8C7-47F0-B157-4C061C901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תמונה 91">
            <a:extLst>
              <a:ext uri="{FF2B5EF4-FFF2-40B4-BE49-F238E27FC236}">
                <a16:creationId xmlns:a16="http://schemas.microsoft.com/office/drawing/2014/main" id="{2C350812-2885-4D9C-AC8D-DD992DDE6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3" name="תמונה 92">
            <a:extLst>
              <a:ext uri="{FF2B5EF4-FFF2-40B4-BE49-F238E27FC236}">
                <a16:creationId xmlns:a16="http://schemas.microsoft.com/office/drawing/2014/main" id="{0C5B2D93-B503-4CA5-A175-9A3172EA9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4" name="תמונה 93">
            <a:extLst>
              <a:ext uri="{FF2B5EF4-FFF2-40B4-BE49-F238E27FC236}">
                <a16:creationId xmlns:a16="http://schemas.microsoft.com/office/drawing/2014/main" id="{51E2A256-CCFE-4BE1-AD19-FC47B0252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38159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6" name="תמונה 95">
            <a:extLst>
              <a:ext uri="{FF2B5EF4-FFF2-40B4-BE49-F238E27FC236}">
                <a16:creationId xmlns:a16="http://schemas.microsoft.com/office/drawing/2014/main" id="{FF176DAF-6689-44E9-AC29-F957E58F6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תמונה 96">
            <a:extLst>
              <a:ext uri="{FF2B5EF4-FFF2-40B4-BE49-F238E27FC236}">
                <a16:creationId xmlns:a16="http://schemas.microsoft.com/office/drawing/2014/main" id="{5D2DFECB-C4A2-48C3-925A-1A4554CCD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8" name="תמונה 97">
            <a:extLst>
              <a:ext uri="{FF2B5EF4-FFF2-40B4-BE49-F238E27FC236}">
                <a16:creationId xmlns:a16="http://schemas.microsoft.com/office/drawing/2014/main" id="{7996EFEB-200A-48CC-9ECD-4A330B48A3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9" name="תמונה 98">
            <a:extLst>
              <a:ext uri="{FF2B5EF4-FFF2-40B4-BE49-F238E27FC236}">
                <a16:creationId xmlns:a16="http://schemas.microsoft.com/office/drawing/2014/main" id="{727E04C7-417B-4FB6-96D5-B0EAE730A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0" name="תמונה 99">
            <a:extLst>
              <a:ext uri="{FF2B5EF4-FFF2-40B4-BE49-F238E27FC236}">
                <a16:creationId xmlns:a16="http://schemas.microsoft.com/office/drawing/2014/main" id="{3CAE4C1A-A02F-42C1-8517-DD1122D31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1" name="תמונה 100">
            <a:extLst>
              <a:ext uri="{FF2B5EF4-FFF2-40B4-BE49-F238E27FC236}">
                <a16:creationId xmlns:a16="http://schemas.microsoft.com/office/drawing/2014/main" id="{21651A6A-414E-4085-9787-25CE122AB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תמונה 101">
            <a:extLst>
              <a:ext uri="{FF2B5EF4-FFF2-40B4-BE49-F238E27FC236}">
                <a16:creationId xmlns:a16="http://schemas.microsoft.com/office/drawing/2014/main" id="{DF17797A-CA0D-4FEE-88BE-2F6220DEC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" name="תמונה 102">
            <a:extLst>
              <a:ext uri="{FF2B5EF4-FFF2-40B4-BE49-F238E27FC236}">
                <a16:creationId xmlns:a16="http://schemas.microsoft.com/office/drawing/2014/main" id="{62E6123B-9C5C-4914-BDC0-C04AD2A5C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45628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תמונה 104">
            <a:extLst>
              <a:ext uri="{FF2B5EF4-FFF2-40B4-BE49-F238E27FC236}">
                <a16:creationId xmlns:a16="http://schemas.microsoft.com/office/drawing/2014/main" id="{179371CE-A1E4-4068-9A75-8EC70D2E8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6" name="תמונה 105">
            <a:extLst>
              <a:ext uri="{FF2B5EF4-FFF2-40B4-BE49-F238E27FC236}">
                <a16:creationId xmlns:a16="http://schemas.microsoft.com/office/drawing/2014/main" id="{5B564C61-2FE9-4079-8C45-2C54CC160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תמונה 106">
            <a:extLst>
              <a:ext uri="{FF2B5EF4-FFF2-40B4-BE49-F238E27FC236}">
                <a16:creationId xmlns:a16="http://schemas.microsoft.com/office/drawing/2014/main" id="{E22B0661-A16F-4A94-B49A-83A8B570F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8" name="תמונה 107">
            <a:extLst>
              <a:ext uri="{FF2B5EF4-FFF2-40B4-BE49-F238E27FC236}">
                <a16:creationId xmlns:a16="http://schemas.microsoft.com/office/drawing/2014/main" id="{17E647D6-3341-4FCB-B079-ECA1625E3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9" name="תמונה 108">
            <a:extLst>
              <a:ext uri="{FF2B5EF4-FFF2-40B4-BE49-F238E27FC236}">
                <a16:creationId xmlns:a16="http://schemas.microsoft.com/office/drawing/2014/main" id="{938393FF-D531-443A-B843-EC0FDAFB8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0" name="תמונה 109">
            <a:extLst>
              <a:ext uri="{FF2B5EF4-FFF2-40B4-BE49-F238E27FC236}">
                <a16:creationId xmlns:a16="http://schemas.microsoft.com/office/drawing/2014/main" id="{1695ECD3-CD8F-4F62-9456-29AFEB675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1" name="תמונה 110">
            <a:extLst>
              <a:ext uri="{FF2B5EF4-FFF2-40B4-BE49-F238E27FC236}">
                <a16:creationId xmlns:a16="http://schemas.microsoft.com/office/drawing/2014/main" id="{A17BAEAD-69C2-446F-90E7-343CBDAE2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2" name="תמונה 111">
            <a:extLst>
              <a:ext uri="{FF2B5EF4-FFF2-40B4-BE49-F238E27FC236}">
                <a16:creationId xmlns:a16="http://schemas.microsoft.com/office/drawing/2014/main" id="{CD5FAC7E-44A9-4FD1-8A53-25561B1D6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6056654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תמונה 113">
            <a:extLst>
              <a:ext uri="{FF2B5EF4-FFF2-40B4-BE49-F238E27FC236}">
                <a16:creationId xmlns:a16="http://schemas.microsoft.com/office/drawing/2014/main" id="{1CB4BC7F-DF6B-4858-92D3-61472B29A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9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5" name="תמונה 114">
            <a:extLst>
              <a:ext uri="{FF2B5EF4-FFF2-40B4-BE49-F238E27FC236}">
                <a16:creationId xmlns:a16="http://schemas.microsoft.com/office/drawing/2014/main" id="{85716B23-368B-44BC-A031-AAE94B7EA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4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6" name="תמונה 115">
            <a:extLst>
              <a:ext uri="{FF2B5EF4-FFF2-40B4-BE49-F238E27FC236}">
                <a16:creationId xmlns:a16="http://schemas.microsoft.com/office/drawing/2014/main" id="{6E56E32C-20B8-41F5-8F0F-44D8DF1C9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49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7" name="תמונה 116">
            <a:extLst>
              <a:ext uri="{FF2B5EF4-FFF2-40B4-BE49-F238E27FC236}">
                <a16:creationId xmlns:a16="http://schemas.microsoft.com/office/drawing/2014/main" id="{98C70A49-1112-4284-96C6-F06A18DE0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4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8" name="תמונה 117">
            <a:extLst>
              <a:ext uri="{FF2B5EF4-FFF2-40B4-BE49-F238E27FC236}">
                <a16:creationId xmlns:a16="http://schemas.microsoft.com/office/drawing/2014/main" id="{6E5BA232-4F07-4BD4-8181-98D33D474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9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9" name="תמונה 118">
            <a:extLst>
              <a:ext uri="{FF2B5EF4-FFF2-40B4-BE49-F238E27FC236}">
                <a16:creationId xmlns:a16="http://schemas.microsoft.com/office/drawing/2014/main" id="{5C54A6C9-9DEF-4031-BE48-83514944A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4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" name="תמונה 119">
            <a:extLst>
              <a:ext uri="{FF2B5EF4-FFF2-40B4-BE49-F238E27FC236}">
                <a16:creationId xmlns:a16="http://schemas.microsoft.com/office/drawing/2014/main" id="{4D216ED0-6989-4713-946C-24E48F687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1" name="תמונה 120">
            <a:extLst>
              <a:ext uri="{FF2B5EF4-FFF2-40B4-BE49-F238E27FC236}">
                <a16:creationId xmlns:a16="http://schemas.microsoft.com/office/drawing/2014/main" id="{BE7893F5-F9C0-41A1-9B83-3EE9907CA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" y="5309751"/>
            <a:ext cx="730345" cy="730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2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6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2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4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8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2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4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8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2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4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6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8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2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2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4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2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6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8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2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2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2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4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6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8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2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2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2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4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2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6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2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8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2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2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2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2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4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2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6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2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8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2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2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2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2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64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2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6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2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88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2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2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2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2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24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2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36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2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48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2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6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2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72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2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84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2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96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2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8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2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2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2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32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2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44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2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6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2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68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2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8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2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2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2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04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2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16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2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8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2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4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2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52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2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209C6-4739-4FC2-BB98-223FDAD32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3" r="50045" b="6459"/>
          <a:stretch/>
        </p:blipFill>
        <p:spPr>
          <a:xfrm>
            <a:off x="11113" y="0"/>
            <a:ext cx="608488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69FD83-F5EF-4137-A764-8E157B38988A}"/>
              </a:ext>
            </a:extLst>
          </p:cNvPr>
          <p:cNvSpPr txBox="1"/>
          <p:nvPr/>
        </p:nvSpPr>
        <p:spPr>
          <a:xfrm>
            <a:off x="6400800" y="2465036"/>
            <a:ext cx="5638800" cy="25299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סכסוך העבודה עם הועד</a:t>
            </a:r>
          </a:p>
          <a:p>
            <a:pPr algn="ctr">
              <a:lnSpc>
                <a:spcPct val="90000"/>
              </a:lnSpc>
            </a:pPr>
            <a:r>
              <a:rPr lang="he-IL" sz="7200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נראה רחוק מפיתרון</a:t>
            </a:r>
            <a:endParaRPr lang="he-IL" sz="3200" dirty="0">
              <a:solidFill>
                <a:schemeClr val="bg1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" name="מלבן 6">
            <a:extLst>
              <a:ext uri="{FF2B5EF4-FFF2-40B4-BE49-F238E27FC236}">
                <a16:creationId xmlns:a16="http://schemas.microsoft.com/office/drawing/2014/main" id="{E2D7052E-5ED9-4CE1-9A4C-91A2BD9E8E0B}"/>
              </a:ext>
            </a:extLst>
          </p:cNvPr>
          <p:cNvSpPr/>
          <p:nvPr/>
        </p:nvSpPr>
        <p:spPr>
          <a:xfrm rot="5400000">
            <a:off x="-27072" y="4166928"/>
            <a:ext cx="12246144" cy="251344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3000">
                <a:srgbClr val="58A4C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50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HMD">
      <a:dk1>
        <a:srgbClr val="FEFFFF"/>
      </a:dk1>
      <a:lt1>
        <a:srgbClr val="FEFFFF"/>
      </a:lt1>
      <a:dk2>
        <a:srgbClr val="FEFFFF"/>
      </a:dk2>
      <a:lt2>
        <a:srgbClr val="FEFFFF"/>
      </a:lt2>
      <a:accent1>
        <a:srgbClr val="1F2E38"/>
      </a:accent1>
      <a:accent2>
        <a:srgbClr val="47D7AC"/>
      </a:accent2>
      <a:accent3>
        <a:srgbClr val="FF7F41"/>
      </a:accent3>
      <a:accent4>
        <a:srgbClr val="FFC800"/>
      </a:accent4>
      <a:accent5>
        <a:srgbClr val="B1B8BB"/>
      </a:accent5>
      <a:accent6>
        <a:srgbClr val="FEFFFF"/>
      </a:accent6>
      <a:hlink>
        <a:srgbClr val="FEFFFF"/>
      </a:hlink>
      <a:folHlink>
        <a:srgbClr val="FEFFFF"/>
      </a:folHlink>
    </a:clrScheme>
    <a:fontScheme name="KESKO">
      <a:majorFont>
        <a:latin typeface="Skatta Sans Bold"/>
        <a:ea typeface=""/>
        <a:cs typeface=""/>
      </a:majorFont>
      <a:minorFont>
        <a:latin typeface="Skatta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72000" tIns="36000" rIns="72000" bIns="3600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mazon Plan" id="{02138AD1-2965-4BF5-8A10-59957C86D9B9}" vid="{8BB1EB96-CE9B-4B80-B3D1-DB0E3CBBB0AE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7294</TotalTime>
  <Words>577</Words>
  <Application>Microsoft Office PowerPoint</Application>
  <PresentationFormat>Widescreen</PresentationFormat>
  <Paragraphs>170</Paragraphs>
  <Slides>46</Slides>
  <Notes>3</Notes>
  <HiddenSlides>15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Calibri</vt:lpstr>
      <vt:lpstr>Assistant ExtraBold</vt:lpstr>
      <vt:lpstr>Skatta Sans Regular</vt:lpstr>
      <vt:lpstr>Intel Clear Pro</vt:lpstr>
      <vt:lpstr>Alef</vt:lpstr>
      <vt:lpstr>Assistant</vt:lpstr>
      <vt:lpstr>Noto Sans Regular</vt:lpstr>
      <vt:lpstr>Times New Roman</vt:lpstr>
      <vt:lpstr>Assistant Light</vt:lpstr>
      <vt:lpstr>Noto Sans</vt:lpstr>
      <vt:lpstr>Arial</vt:lpstr>
      <vt:lpstr>Calibri Light</vt:lpstr>
      <vt:lpstr>ערכת נושא Office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Tzabar Vered</cp:lastModifiedBy>
  <cp:revision>191</cp:revision>
  <dcterms:created xsi:type="dcterms:W3CDTF">2017-06-26T15:40:43Z</dcterms:created>
  <dcterms:modified xsi:type="dcterms:W3CDTF">2022-01-30T10:21:06Z</dcterms:modified>
</cp:coreProperties>
</file>