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charts/chart2.xml" ContentType="application/vnd.openxmlformats-officedocument.drawingml.chart+xml"/>
  <Override PartName="/ppt/charts/chart3.xml" ContentType="application/vnd.openxmlformats-officedocument.drawingml.char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6" r:id="rId2"/>
    <p:sldId id="258" r:id="rId3"/>
    <p:sldId id="257" r:id="rId4"/>
    <p:sldId id="262" r:id="rId5"/>
    <p:sldId id="263" r:id="rId6"/>
    <p:sldId id="260" r:id="rId7"/>
    <p:sldId id="267" r:id="rId8"/>
    <p:sldId id="268" r:id="rId9"/>
    <p:sldId id="264" r:id="rId10"/>
    <p:sldId id="269" r:id="rId11"/>
    <p:sldId id="259" r:id="rId12"/>
    <p:sldId id="261" r:id="rId13"/>
    <p:sldId id="275" r:id="rId14"/>
    <p:sldId id="276"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1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sapir-FW\wage\wage_stata-pp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sapir-FW\wage\&#1488;&#1497;&#1493;&#1512;&#1497;&#1501;%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sapir-FW\wage\&#1488;&#1497;&#1493;&#1512;&#1497;&#1501;%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e-IL" sz="1600" b="1" i="0" baseline="0" dirty="0" smtClean="0"/>
              <a:t>חלקם </a:t>
            </a:r>
            <a:r>
              <a:rPr lang="he-IL" sz="1600" b="1" i="0" baseline="0" dirty="0"/>
              <a:t>של העובדים הזרים </a:t>
            </a:r>
            <a:r>
              <a:rPr lang="he-IL" sz="1600" b="1" i="0" baseline="0" dirty="0" smtClean="0"/>
              <a:t>והפלסטינים בישראל מסך תעסוקת ישראלים </a:t>
            </a:r>
            <a:r>
              <a:rPr lang="he-IL" sz="1600" b="1" i="0" baseline="0" dirty="0"/>
              <a:t>ב 1990</a:t>
            </a:r>
            <a:endParaRPr lang="he-IL" sz="1600" dirty="0"/>
          </a:p>
        </c:rich>
      </c:tx>
      <c:layout>
        <c:manualLayout>
          <c:xMode val="edge"/>
          <c:yMode val="edge"/>
          <c:x val="0.15548954026601333"/>
          <c:y val="1.2539184952978056E-2"/>
        </c:manualLayout>
      </c:layout>
      <c:overlay val="0"/>
    </c:title>
    <c:autoTitleDeleted val="0"/>
    <c:plotArea>
      <c:layout>
        <c:manualLayout>
          <c:layoutTarget val="inner"/>
          <c:xMode val="edge"/>
          <c:yMode val="edge"/>
          <c:x val="0.15653693748875044"/>
          <c:y val="8.8212837031734673E-2"/>
          <c:w val="0.82283695602532791"/>
          <c:h val="0.72417966622096763"/>
        </c:manualLayout>
      </c:layout>
      <c:lineChart>
        <c:grouping val="standard"/>
        <c:varyColors val="0"/>
        <c:ser>
          <c:idx val="0"/>
          <c:order val="0"/>
          <c:tx>
            <c:strRef>
              <c:f>'[1]Data for Correlation matrix'!$F$1</c:f>
              <c:strCache>
                <c:ptCount val="1"/>
                <c:pt idx="0">
                  <c:v>Share of FW - Entire Market</c:v>
                </c:pt>
              </c:strCache>
            </c:strRef>
          </c:tx>
          <c:spPr>
            <a:ln>
              <a:prstDash val="sysDash"/>
            </a:ln>
          </c:spPr>
          <c:marker>
            <c:symbol val="none"/>
          </c:marker>
          <c:cat>
            <c:strRef>
              <c:f>'[1]Data for Correlation matrix'!$C$2:$C$47</c:f>
              <c:strCache>
                <c:ptCount val="46"/>
                <c:pt idx="0">
                  <c:v>1995-1</c:v>
                </c:pt>
                <c:pt idx="1">
                  <c:v>1995-2</c:v>
                </c:pt>
                <c:pt idx="2">
                  <c:v>1995-3</c:v>
                </c:pt>
                <c:pt idx="3">
                  <c:v>1995-4</c:v>
                </c:pt>
                <c:pt idx="4">
                  <c:v>1996-1</c:v>
                </c:pt>
                <c:pt idx="5">
                  <c:v>1996-2</c:v>
                </c:pt>
                <c:pt idx="6">
                  <c:v>1996-3</c:v>
                </c:pt>
                <c:pt idx="7">
                  <c:v>1996-4</c:v>
                </c:pt>
                <c:pt idx="8">
                  <c:v>1997-1</c:v>
                </c:pt>
                <c:pt idx="9">
                  <c:v>1997-2</c:v>
                </c:pt>
                <c:pt idx="10">
                  <c:v>1997-3</c:v>
                </c:pt>
                <c:pt idx="11">
                  <c:v>1997-4</c:v>
                </c:pt>
                <c:pt idx="12">
                  <c:v>1998-1</c:v>
                </c:pt>
                <c:pt idx="13">
                  <c:v>1998-2</c:v>
                </c:pt>
                <c:pt idx="14">
                  <c:v>1998-3</c:v>
                </c:pt>
                <c:pt idx="15">
                  <c:v>1998-4</c:v>
                </c:pt>
                <c:pt idx="16">
                  <c:v>1999-1</c:v>
                </c:pt>
                <c:pt idx="17">
                  <c:v>1999-2</c:v>
                </c:pt>
                <c:pt idx="18">
                  <c:v>1999-3</c:v>
                </c:pt>
                <c:pt idx="19">
                  <c:v>1999-4</c:v>
                </c:pt>
                <c:pt idx="20">
                  <c:v>2000-1</c:v>
                </c:pt>
                <c:pt idx="21">
                  <c:v>2000-2</c:v>
                </c:pt>
                <c:pt idx="22">
                  <c:v>2000-3</c:v>
                </c:pt>
                <c:pt idx="23">
                  <c:v>2000-4</c:v>
                </c:pt>
                <c:pt idx="24">
                  <c:v>2001-1</c:v>
                </c:pt>
                <c:pt idx="25">
                  <c:v>2001-2</c:v>
                </c:pt>
                <c:pt idx="26">
                  <c:v>2001-3</c:v>
                </c:pt>
                <c:pt idx="27">
                  <c:v>2001-4</c:v>
                </c:pt>
                <c:pt idx="28">
                  <c:v>2002-1</c:v>
                </c:pt>
                <c:pt idx="29">
                  <c:v>2002-2</c:v>
                </c:pt>
                <c:pt idx="30">
                  <c:v>2002-3</c:v>
                </c:pt>
                <c:pt idx="31">
                  <c:v>2002-4</c:v>
                </c:pt>
                <c:pt idx="32">
                  <c:v>2003-1</c:v>
                </c:pt>
                <c:pt idx="33">
                  <c:v>2003-2</c:v>
                </c:pt>
                <c:pt idx="34">
                  <c:v>2003-3</c:v>
                </c:pt>
                <c:pt idx="35">
                  <c:v>2003-4</c:v>
                </c:pt>
                <c:pt idx="36">
                  <c:v>2004-1</c:v>
                </c:pt>
                <c:pt idx="37">
                  <c:v>2004-2</c:v>
                </c:pt>
                <c:pt idx="38">
                  <c:v>2004-3</c:v>
                </c:pt>
                <c:pt idx="39">
                  <c:v>2004-4</c:v>
                </c:pt>
                <c:pt idx="40">
                  <c:v>2005-1</c:v>
                </c:pt>
                <c:pt idx="41">
                  <c:v>2005-2</c:v>
                </c:pt>
                <c:pt idx="42">
                  <c:v>2005-3</c:v>
                </c:pt>
                <c:pt idx="43">
                  <c:v>2005-4</c:v>
                </c:pt>
                <c:pt idx="44">
                  <c:v>2006-1</c:v>
                </c:pt>
                <c:pt idx="45">
                  <c:v>2006-2</c:v>
                </c:pt>
              </c:strCache>
            </c:strRef>
          </c:cat>
          <c:val>
            <c:numRef>
              <c:f>'[1]Data for Correlation matrix'!$F$2:$F$47</c:f>
              <c:numCache>
                <c:formatCode>General</c:formatCode>
                <c:ptCount val="46"/>
                <c:pt idx="0">
                  <c:v>5.1746095582813859E-2</c:v>
                </c:pt>
                <c:pt idx="1">
                  <c:v>6.0124673235471542E-2</c:v>
                </c:pt>
                <c:pt idx="2">
                  <c:v>6.4414504993632271E-2</c:v>
                </c:pt>
                <c:pt idx="3">
                  <c:v>7.1787653327971032E-2</c:v>
                </c:pt>
                <c:pt idx="4">
                  <c:v>7.8289429586433396E-2</c:v>
                </c:pt>
                <c:pt idx="5">
                  <c:v>9.0421610027481739E-2</c:v>
                </c:pt>
                <c:pt idx="6">
                  <c:v>9.77947583618205E-2</c:v>
                </c:pt>
                <c:pt idx="7">
                  <c:v>0.1019505328775387</c:v>
                </c:pt>
                <c:pt idx="8">
                  <c:v>0.10382733427173403</c:v>
                </c:pt>
                <c:pt idx="9">
                  <c:v>0.10711173671157584</c:v>
                </c:pt>
                <c:pt idx="10">
                  <c:v>0.10845230913600107</c:v>
                </c:pt>
                <c:pt idx="11">
                  <c:v>0.10711173671157584</c:v>
                </c:pt>
                <c:pt idx="12">
                  <c:v>0.11555734298545478</c:v>
                </c:pt>
                <c:pt idx="13">
                  <c:v>0.1162276291976674</c:v>
                </c:pt>
                <c:pt idx="14">
                  <c:v>0.1162276291976674</c:v>
                </c:pt>
                <c:pt idx="15">
                  <c:v>0.11770225886453514</c:v>
                </c:pt>
                <c:pt idx="16">
                  <c:v>0.11642871506133118</c:v>
                </c:pt>
                <c:pt idx="17">
                  <c:v>0.12118774716804076</c:v>
                </c:pt>
                <c:pt idx="18">
                  <c:v>0.12587975065352905</c:v>
                </c:pt>
                <c:pt idx="19">
                  <c:v>0.13144312621489374</c:v>
                </c:pt>
                <c:pt idx="20">
                  <c:v>0.13037066827535357</c:v>
                </c:pt>
                <c:pt idx="21">
                  <c:v>0.13566592935183325</c:v>
                </c:pt>
                <c:pt idx="22">
                  <c:v>0.14082713318587037</c:v>
                </c:pt>
                <c:pt idx="23">
                  <c:v>0.14538507942891613</c:v>
                </c:pt>
                <c:pt idx="24">
                  <c:v>0.15074736912661707</c:v>
                </c:pt>
                <c:pt idx="25">
                  <c:v>0.16428715061331189</c:v>
                </c:pt>
                <c:pt idx="26">
                  <c:v>0.17038675514444665</c:v>
                </c:pt>
                <c:pt idx="27">
                  <c:v>0.17494470138749244</c:v>
                </c:pt>
                <c:pt idx="28">
                  <c:v>0.17950264763053825</c:v>
                </c:pt>
                <c:pt idx="29">
                  <c:v>0.17052081238688921</c:v>
                </c:pt>
                <c:pt idx="30">
                  <c:v>0.16710235270460486</c:v>
                </c:pt>
                <c:pt idx="31">
                  <c:v>0.16522555131040953</c:v>
                </c:pt>
                <c:pt idx="32">
                  <c:v>0.15751725986996445</c:v>
                </c:pt>
                <c:pt idx="33">
                  <c:v>0.15027816877806821</c:v>
                </c:pt>
                <c:pt idx="34">
                  <c:v>0.14437965011059722</c:v>
                </c:pt>
                <c:pt idx="35">
                  <c:v>0.13928547489778134</c:v>
                </c:pt>
                <c:pt idx="36">
                  <c:v>0.13546484348816942</c:v>
                </c:pt>
                <c:pt idx="37">
                  <c:v>0.12789060929016691</c:v>
                </c:pt>
                <c:pt idx="38">
                  <c:v>0.12869495274482204</c:v>
                </c:pt>
                <c:pt idx="39">
                  <c:v>0.13278369863931896</c:v>
                </c:pt>
                <c:pt idx="40">
                  <c:v>0.12695220859306924</c:v>
                </c:pt>
                <c:pt idx="41">
                  <c:v>0.12239426235002344</c:v>
                </c:pt>
                <c:pt idx="42">
                  <c:v>0.12219317648635968</c:v>
                </c:pt>
                <c:pt idx="43">
                  <c:v>0.11823848783430524</c:v>
                </c:pt>
                <c:pt idx="44">
                  <c:v>0.11991420336483678</c:v>
                </c:pt>
                <c:pt idx="45">
                  <c:v>0.11931094577384542</c:v>
                </c:pt>
              </c:numCache>
            </c:numRef>
          </c:val>
          <c:smooth val="0"/>
          <c:extLst>
            <c:ext xmlns:c16="http://schemas.microsoft.com/office/drawing/2014/chart" uri="{C3380CC4-5D6E-409C-BE32-E72D297353CC}">
              <c16:uniqueId val="{00000000-107A-4CF6-900B-9DB2F1BE879E}"/>
            </c:ext>
          </c:extLst>
        </c:ser>
        <c:ser>
          <c:idx val="1"/>
          <c:order val="1"/>
          <c:tx>
            <c:strRef>
              <c:f>'[1]Data for Correlation matrix'!$O$1</c:f>
              <c:strCache>
                <c:ptCount val="1"/>
                <c:pt idx="0">
                  <c:v>Share of PW - Entire Market</c:v>
                </c:pt>
              </c:strCache>
            </c:strRef>
          </c:tx>
          <c:marker>
            <c:symbol val="none"/>
          </c:marker>
          <c:cat>
            <c:strRef>
              <c:f>'[1]Data for Correlation matrix'!$C$2:$C$47</c:f>
              <c:strCache>
                <c:ptCount val="46"/>
                <c:pt idx="0">
                  <c:v>1995-1</c:v>
                </c:pt>
                <c:pt idx="1">
                  <c:v>1995-2</c:v>
                </c:pt>
                <c:pt idx="2">
                  <c:v>1995-3</c:v>
                </c:pt>
                <c:pt idx="3">
                  <c:v>1995-4</c:v>
                </c:pt>
                <c:pt idx="4">
                  <c:v>1996-1</c:v>
                </c:pt>
                <c:pt idx="5">
                  <c:v>1996-2</c:v>
                </c:pt>
                <c:pt idx="6">
                  <c:v>1996-3</c:v>
                </c:pt>
                <c:pt idx="7">
                  <c:v>1996-4</c:v>
                </c:pt>
                <c:pt idx="8">
                  <c:v>1997-1</c:v>
                </c:pt>
                <c:pt idx="9">
                  <c:v>1997-2</c:v>
                </c:pt>
                <c:pt idx="10">
                  <c:v>1997-3</c:v>
                </c:pt>
                <c:pt idx="11">
                  <c:v>1997-4</c:v>
                </c:pt>
                <c:pt idx="12">
                  <c:v>1998-1</c:v>
                </c:pt>
                <c:pt idx="13">
                  <c:v>1998-2</c:v>
                </c:pt>
                <c:pt idx="14">
                  <c:v>1998-3</c:v>
                </c:pt>
                <c:pt idx="15">
                  <c:v>1998-4</c:v>
                </c:pt>
                <c:pt idx="16">
                  <c:v>1999-1</c:v>
                </c:pt>
                <c:pt idx="17">
                  <c:v>1999-2</c:v>
                </c:pt>
                <c:pt idx="18">
                  <c:v>1999-3</c:v>
                </c:pt>
                <c:pt idx="19">
                  <c:v>1999-4</c:v>
                </c:pt>
                <c:pt idx="20">
                  <c:v>2000-1</c:v>
                </c:pt>
                <c:pt idx="21">
                  <c:v>2000-2</c:v>
                </c:pt>
                <c:pt idx="22">
                  <c:v>2000-3</c:v>
                </c:pt>
                <c:pt idx="23">
                  <c:v>2000-4</c:v>
                </c:pt>
                <c:pt idx="24">
                  <c:v>2001-1</c:v>
                </c:pt>
                <c:pt idx="25">
                  <c:v>2001-2</c:v>
                </c:pt>
                <c:pt idx="26">
                  <c:v>2001-3</c:v>
                </c:pt>
                <c:pt idx="27">
                  <c:v>2001-4</c:v>
                </c:pt>
                <c:pt idx="28">
                  <c:v>2002-1</c:v>
                </c:pt>
                <c:pt idx="29">
                  <c:v>2002-2</c:v>
                </c:pt>
                <c:pt idx="30">
                  <c:v>2002-3</c:v>
                </c:pt>
                <c:pt idx="31">
                  <c:v>2002-4</c:v>
                </c:pt>
                <c:pt idx="32">
                  <c:v>2003-1</c:v>
                </c:pt>
                <c:pt idx="33">
                  <c:v>2003-2</c:v>
                </c:pt>
                <c:pt idx="34">
                  <c:v>2003-3</c:v>
                </c:pt>
                <c:pt idx="35">
                  <c:v>2003-4</c:v>
                </c:pt>
                <c:pt idx="36">
                  <c:v>2004-1</c:v>
                </c:pt>
                <c:pt idx="37">
                  <c:v>2004-2</c:v>
                </c:pt>
                <c:pt idx="38">
                  <c:v>2004-3</c:v>
                </c:pt>
                <c:pt idx="39">
                  <c:v>2004-4</c:v>
                </c:pt>
                <c:pt idx="40">
                  <c:v>2005-1</c:v>
                </c:pt>
                <c:pt idx="41">
                  <c:v>2005-2</c:v>
                </c:pt>
                <c:pt idx="42">
                  <c:v>2005-3</c:v>
                </c:pt>
                <c:pt idx="43">
                  <c:v>2005-4</c:v>
                </c:pt>
                <c:pt idx="44">
                  <c:v>2006-1</c:v>
                </c:pt>
                <c:pt idx="45">
                  <c:v>2006-2</c:v>
                </c:pt>
              </c:strCache>
            </c:strRef>
          </c:cat>
          <c:val>
            <c:numRef>
              <c:f>'[1]Data for Correlation matrix'!$O$2:$O$47</c:f>
              <c:numCache>
                <c:formatCode>General</c:formatCode>
                <c:ptCount val="46"/>
                <c:pt idx="0">
                  <c:v>3.8642769441321854E-2</c:v>
                </c:pt>
                <c:pt idx="1">
                  <c:v>4.1955533303761297E-2</c:v>
                </c:pt>
                <c:pt idx="2">
                  <c:v>4.5249162359537409E-2</c:v>
                </c:pt>
                <c:pt idx="3">
                  <c:v>3.5253432121352062E-2</c:v>
                </c:pt>
                <c:pt idx="4">
                  <c:v>3.9967757093669461E-2</c:v>
                </c:pt>
                <c:pt idx="5">
                  <c:v>2.9555606689180901E-2</c:v>
                </c:pt>
                <c:pt idx="6">
                  <c:v>4.0303632913169095E-2</c:v>
                </c:pt>
                <c:pt idx="7">
                  <c:v>4.648374799196231E-2</c:v>
                </c:pt>
                <c:pt idx="8">
                  <c:v>4.4879183750444487E-2</c:v>
                </c:pt>
                <c:pt idx="9">
                  <c:v>4.4209351969562188E-2</c:v>
                </c:pt>
                <c:pt idx="10">
                  <c:v>5.4256828682796701E-2</c:v>
                </c:pt>
                <c:pt idx="11">
                  <c:v>5.6936155806325911E-2</c:v>
                </c:pt>
                <c:pt idx="12">
                  <c:v>6.8235136403244176E-2</c:v>
                </c:pt>
                <c:pt idx="13">
                  <c:v>7.0111937797439502E-2</c:v>
                </c:pt>
                <c:pt idx="14">
                  <c:v>7.2591996782626178E-2</c:v>
                </c:pt>
                <c:pt idx="15">
                  <c:v>7.3128225752396261E-2</c:v>
                </c:pt>
                <c:pt idx="16">
                  <c:v>7.5340170252697902E-2</c:v>
                </c:pt>
                <c:pt idx="17">
                  <c:v>7.4066626449493925E-2</c:v>
                </c:pt>
                <c:pt idx="18">
                  <c:v>7.6010456464910517E-2</c:v>
                </c:pt>
                <c:pt idx="19">
                  <c:v>7.9160801662309793E-2</c:v>
                </c:pt>
                <c:pt idx="20">
                  <c:v>7.1747436155238292E-2</c:v>
                </c:pt>
                <c:pt idx="21">
                  <c:v>7.9499715351794856E-2</c:v>
                </c:pt>
                <c:pt idx="22">
                  <c:v>8.1209994055753257E-2</c:v>
                </c:pt>
                <c:pt idx="23">
                  <c:v>2.4804344952558805E-2</c:v>
                </c:pt>
                <c:pt idx="24">
                  <c:v>3.3313224746966956E-2</c:v>
                </c:pt>
                <c:pt idx="25">
                  <c:v>3.5793283732153625E-2</c:v>
                </c:pt>
                <c:pt idx="26">
                  <c:v>2.7950935049266035E-2</c:v>
                </c:pt>
                <c:pt idx="27">
                  <c:v>3.1101280246665322E-2</c:v>
                </c:pt>
                <c:pt idx="28">
                  <c:v>2.5899859239895434E-2</c:v>
                </c:pt>
                <c:pt idx="29">
                  <c:v>1.162276291976674E-2</c:v>
                </c:pt>
                <c:pt idx="30">
                  <c:v>2.0001340572424423E-2</c:v>
                </c:pt>
                <c:pt idx="31">
                  <c:v>2.3815202007555096E-2</c:v>
                </c:pt>
                <c:pt idx="32">
                  <c:v>2.243622410330855E-2</c:v>
                </c:pt>
                <c:pt idx="33">
                  <c:v>2.5614115309428906E-2</c:v>
                </c:pt>
                <c:pt idx="34">
                  <c:v>2.7942671246649717E-2</c:v>
                </c:pt>
                <c:pt idx="35">
                  <c:v>2.8084992291708556E-2</c:v>
                </c:pt>
                <c:pt idx="36">
                  <c:v>2.6744419867283327E-2</c:v>
                </c:pt>
                <c:pt idx="37">
                  <c:v>2.1583216033246196E-2</c:v>
                </c:pt>
                <c:pt idx="38">
                  <c:v>2.7883906428044773E-2</c:v>
                </c:pt>
                <c:pt idx="39">
                  <c:v>2.4063275018432868E-2</c:v>
                </c:pt>
                <c:pt idx="40">
                  <c:v>2.9023392988806216E-2</c:v>
                </c:pt>
                <c:pt idx="41">
                  <c:v>3.3447281989409473E-2</c:v>
                </c:pt>
                <c:pt idx="42">
                  <c:v>3.2844024398418124E-2</c:v>
                </c:pt>
                <c:pt idx="43">
                  <c:v>2.8822307125142433E-2</c:v>
                </c:pt>
                <c:pt idx="44">
                  <c:v>3.082724435785137E-2</c:v>
                </c:pt>
                <c:pt idx="45">
                  <c:v>3.0043229948115015E-2</c:v>
                </c:pt>
              </c:numCache>
            </c:numRef>
          </c:val>
          <c:smooth val="0"/>
          <c:extLst>
            <c:ext xmlns:c16="http://schemas.microsoft.com/office/drawing/2014/chart" uri="{C3380CC4-5D6E-409C-BE32-E72D297353CC}">
              <c16:uniqueId val="{00000001-107A-4CF6-900B-9DB2F1BE879E}"/>
            </c:ext>
          </c:extLst>
        </c:ser>
        <c:dLbls>
          <c:showLegendKey val="0"/>
          <c:showVal val="0"/>
          <c:showCatName val="0"/>
          <c:showSerName val="0"/>
          <c:showPercent val="0"/>
          <c:showBubbleSize val="0"/>
        </c:dLbls>
        <c:smooth val="0"/>
        <c:axId val="37090816"/>
        <c:axId val="37092736"/>
      </c:lineChart>
      <c:catAx>
        <c:axId val="37090816"/>
        <c:scaling>
          <c:orientation val="minMax"/>
        </c:scaling>
        <c:delete val="0"/>
        <c:axPos val="b"/>
        <c:numFmt formatCode="General" sourceLinked="0"/>
        <c:majorTickMark val="out"/>
        <c:minorTickMark val="none"/>
        <c:tickLblPos val="nextTo"/>
        <c:crossAx val="37092736"/>
        <c:crosses val="autoZero"/>
        <c:auto val="1"/>
        <c:lblAlgn val="ctr"/>
        <c:lblOffset val="100"/>
        <c:noMultiLvlLbl val="0"/>
      </c:catAx>
      <c:valAx>
        <c:axId val="37092736"/>
        <c:scaling>
          <c:orientation val="minMax"/>
        </c:scaling>
        <c:delete val="0"/>
        <c:axPos val="l"/>
        <c:majorGridlines/>
        <c:numFmt formatCode="0%" sourceLinked="0"/>
        <c:majorTickMark val="out"/>
        <c:minorTickMark val="none"/>
        <c:tickLblPos val="nextTo"/>
        <c:crossAx val="37090816"/>
        <c:crosses val="autoZero"/>
        <c:crossBetween val="between"/>
      </c:valAx>
    </c:plotArea>
    <c:legend>
      <c:legendPos val="b"/>
      <c:layout>
        <c:manualLayout>
          <c:xMode val="edge"/>
          <c:yMode val="edge"/>
          <c:x val="0.27249218976893658"/>
          <c:y val="0.91177586292279544"/>
          <c:w val="0.45501562046212679"/>
          <c:h val="3.790967166839996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rtl="1">
              <a:defRPr/>
            </a:pPr>
            <a:r>
              <a:rPr lang="he-IL" sz="1800" b="1" i="0" baseline="0" dirty="0">
                <a:effectLst/>
              </a:rPr>
              <a:t>איור </a:t>
            </a:r>
            <a:r>
              <a:rPr lang="he-IL" sz="1800" b="1" i="0" baseline="0" dirty="0" smtClean="0">
                <a:effectLst/>
              </a:rPr>
              <a:t>1</a:t>
            </a:r>
            <a:r>
              <a:rPr lang="en-US" sz="1800" b="1" i="0" baseline="0" dirty="0" smtClean="0">
                <a:effectLst/>
              </a:rPr>
              <a:t>A</a:t>
            </a:r>
            <a:r>
              <a:rPr lang="he-IL" sz="1800" b="1" i="0" baseline="0" dirty="0" smtClean="0">
                <a:effectLst/>
              </a:rPr>
              <a:t>:</a:t>
            </a:r>
            <a:r>
              <a:rPr lang="en-US" sz="1800" b="1" i="0" baseline="0" dirty="0" smtClean="0">
                <a:effectLst/>
              </a:rPr>
              <a:t> </a:t>
            </a:r>
            <a:r>
              <a:rPr lang="he-IL" sz="1800" b="1" i="0" baseline="0" dirty="0" smtClean="0">
                <a:effectLst/>
              </a:rPr>
              <a:t> </a:t>
            </a:r>
            <a:r>
              <a:rPr lang="he-IL" sz="1800" b="1" i="0" baseline="0" dirty="0">
                <a:effectLst/>
              </a:rPr>
              <a:t>שכר ריאלי לשעה, יהודים - ענפים נבחרים</a:t>
            </a:r>
            <a:endParaRPr lang="he-IL" dirty="0">
              <a:effectLst/>
            </a:endParaRPr>
          </a:p>
        </c:rich>
      </c:tx>
      <c:overlay val="0"/>
    </c:title>
    <c:autoTitleDeleted val="0"/>
    <c:plotArea>
      <c:layout/>
      <c:lineChart>
        <c:grouping val="standard"/>
        <c:varyColors val="0"/>
        <c:ser>
          <c:idx val="0"/>
          <c:order val="0"/>
          <c:tx>
            <c:strRef>
              <c:f>[1]jews!$B$1</c:f>
              <c:strCache>
                <c:ptCount val="1"/>
                <c:pt idx="0">
                  <c:v>construction</c:v>
                </c:pt>
              </c:strCache>
            </c:strRef>
          </c:tx>
          <c:marker>
            <c:symbol val="none"/>
          </c:marker>
          <c:cat>
            <c:strRef>
              <c:f>[1]jews!$A$2:$A$44</c:f>
              <c:strCache>
                <c:ptCount val="43"/>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strCache>
            </c:strRef>
          </c:cat>
          <c:val>
            <c:numRef>
              <c:f>[1]jews!$B$2:$B$44</c:f>
              <c:numCache>
                <c:formatCode>General</c:formatCode>
                <c:ptCount val="43"/>
                <c:pt idx="0">
                  <c:v>37.601809000000003</c:v>
                </c:pt>
                <c:pt idx="1">
                  <c:v>42.495314999999998</c:v>
                </c:pt>
                <c:pt idx="2">
                  <c:v>39.375754999999998</c:v>
                </c:pt>
                <c:pt idx="3">
                  <c:v>33.950277999999997</c:v>
                </c:pt>
                <c:pt idx="4">
                  <c:v>44.258310999999999</c:v>
                </c:pt>
                <c:pt idx="5">
                  <c:v>35.689903000000001</c:v>
                </c:pt>
                <c:pt idx="6">
                  <c:v>38.798845</c:v>
                </c:pt>
                <c:pt idx="7">
                  <c:v>36.011164000000001</c:v>
                </c:pt>
                <c:pt idx="8">
                  <c:v>43.753002000000002</c:v>
                </c:pt>
                <c:pt idx="9">
                  <c:v>45.349007</c:v>
                </c:pt>
                <c:pt idx="10">
                  <c:v>33.762653999999998</c:v>
                </c:pt>
                <c:pt idx="11">
                  <c:v>41.559322000000002</c:v>
                </c:pt>
                <c:pt idx="12">
                  <c:v>46.736722999999998</c:v>
                </c:pt>
                <c:pt idx="13">
                  <c:v>46.142809</c:v>
                </c:pt>
                <c:pt idx="14">
                  <c:v>53.874043</c:v>
                </c:pt>
                <c:pt idx="15">
                  <c:v>46.142403999999999</c:v>
                </c:pt>
                <c:pt idx="16">
                  <c:v>38.860295999999998</c:v>
                </c:pt>
                <c:pt idx="17">
                  <c:v>41.732503999999999</c:v>
                </c:pt>
                <c:pt idx="18">
                  <c:v>36.062503999999997</c:v>
                </c:pt>
                <c:pt idx="19">
                  <c:v>41.844295000000002</c:v>
                </c:pt>
                <c:pt idx="20">
                  <c:v>38.58437</c:v>
                </c:pt>
                <c:pt idx="21">
                  <c:v>34.969794999999998</c:v>
                </c:pt>
                <c:pt idx="22">
                  <c:v>41.928877</c:v>
                </c:pt>
                <c:pt idx="23">
                  <c:v>40.170777999999999</c:v>
                </c:pt>
                <c:pt idx="24">
                  <c:v>39.648068000000002</c:v>
                </c:pt>
                <c:pt idx="25">
                  <c:v>47.174118999999997</c:v>
                </c:pt>
                <c:pt idx="26">
                  <c:v>35.124577000000002</c:v>
                </c:pt>
                <c:pt idx="27">
                  <c:v>41.758764999999997</c:v>
                </c:pt>
                <c:pt idx="28">
                  <c:v>33.255738000000001</c:v>
                </c:pt>
                <c:pt idx="29">
                  <c:v>43.056513000000002</c:v>
                </c:pt>
                <c:pt idx="30">
                  <c:v>46.515138999999998</c:v>
                </c:pt>
                <c:pt idx="31">
                  <c:v>43.088642999999998</c:v>
                </c:pt>
                <c:pt idx="32">
                  <c:v>40.972123000000003</c:v>
                </c:pt>
                <c:pt idx="33">
                  <c:v>36.193139000000002</c:v>
                </c:pt>
                <c:pt idx="34">
                  <c:v>40.096826</c:v>
                </c:pt>
                <c:pt idx="35">
                  <c:v>39.659402</c:v>
                </c:pt>
                <c:pt idx="36">
                  <c:v>52.827658999999997</c:v>
                </c:pt>
                <c:pt idx="37">
                  <c:v>37.444685</c:v>
                </c:pt>
                <c:pt idx="38">
                  <c:v>42.840597000000002</c:v>
                </c:pt>
                <c:pt idx="39">
                  <c:v>39.548864999999999</c:v>
                </c:pt>
                <c:pt idx="40">
                  <c:v>47.373896000000002</c:v>
                </c:pt>
                <c:pt idx="41">
                  <c:v>52.967672</c:v>
                </c:pt>
                <c:pt idx="42">
                  <c:v>43.670414999999998</c:v>
                </c:pt>
              </c:numCache>
            </c:numRef>
          </c:val>
          <c:smooth val="0"/>
          <c:extLst>
            <c:ext xmlns:c16="http://schemas.microsoft.com/office/drawing/2014/chart" uri="{C3380CC4-5D6E-409C-BE32-E72D297353CC}">
              <c16:uniqueId val="{00000000-3FB4-4247-BFFB-06C511511C12}"/>
            </c:ext>
          </c:extLst>
        </c:ser>
        <c:ser>
          <c:idx val="1"/>
          <c:order val="1"/>
          <c:tx>
            <c:strRef>
              <c:f>[1]jews!$C$1</c:f>
              <c:strCache>
                <c:ptCount val="1"/>
                <c:pt idx="0">
                  <c:v>manufacturing</c:v>
                </c:pt>
              </c:strCache>
            </c:strRef>
          </c:tx>
          <c:cat>
            <c:strRef>
              <c:f>[1]jews!$A$2:$A$44</c:f>
              <c:strCache>
                <c:ptCount val="43"/>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strCache>
            </c:strRef>
          </c:cat>
          <c:val>
            <c:numRef>
              <c:f>[1]jews!$C$2:$C$44</c:f>
              <c:numCache>
                <c:formatCode>General</c:formatCode>
                <c:ptCount val="43"/>
                <c:pt idx="0">
                  <c:v>46.372047999999999</c:v>
                </c:pt>
                <c:pt idx="1">
                  <c:v>43.376344000000003</c:v>
                </c:pt>
                <c:pt idx="2">
                  <c:v>47.742179999999998</c:v>
                </c:pt>
                <c:pt idx="3">
                  <c:v>42.413459000000003</c:v>
                </c:pt>
                <c:pt idx="4">
                  <c:v>45.570602000000001</c:v>
                </c:pt>
                <c:pt idx="5">
                  <c:v>48.428367999999999</c:v>
                </c:pt>
                <c:pt idx="6">
                  <c:v>48.373842000000003</c:v>
                </c:pt>
                <c:pt idx="7">
                  <c:v>48.291581000000001</c:v>
                </c:pt>
                <c:pt idx="8">
                  <c:v>45.474384000000001</c:v>
                </c:pt>
                <c:pt idx="9">
                  <c:v>47.175826000000001</c:v>
                </c:pt>
                <c:pt idx="10">
                  <c:v>48.262256999999998</c:v>
                </c:pt>
                <c:pt idx="11">
                  <c:v>54.469695999999999</c:v>
                </c:pt>
                <c:pt idx="12">
                  <c:v>55.810521000000001</c:v>
                </c:pt>
                <c:pt idx="13">
                  <c:v>52.001812000000001</c:v>
                </c:pt>
                <c:pt idx="14">
                  <c:v>54.935620999999998</c:v>
                </c:pt>
                <c:pt idx="15">
                  <c:v>48.126640999999999</c:v>
                </c:pt>
                <c:pt idx="16">
                  <c:v>52.898674999999997</c:v>
                </c:pt>
                <c:pt idx="17">
                  <c:v>54.646833000000001</c:v>
                </c:pt>
                <c:pt idx="18">
                  <c:v>48.564328000000003</c:v>
                </c:pt>
                <c:pt idx="19">
                  <c:v>47.655253000000002</c:v>
                </c:pt>
                <c:pt idx="20">
                  <c:v>57.357911999999999</c:v>
                </c:pt>
                <c:pt idx="21">
                  <c:v>51.336776</c:v>
                </c:pt>
                <c:pt idx="22">
                  <c:v>58.720854000000003</c:v>
                </c:pt>
                <c:pt idx="23">
                  <c:v>56.959429999999998</c:v>
                </c:pt>
                <c:pt idx="24">
                  <c:v>55.026242000000003</c:v>
                </c:pt>
                <c:pt idx="25">
                  <c:v>44.441101000000003</c:v>
                </c:pt>
                <c:pt idx="26">
                  <c:v>53.409503000000001</c:v>
                </c:pt>
                <c:pt idx="27">
                  <c:v>52.070002000000002</c:v>
                </c:pt>
                <c:pt idx="28">
                  <c:v>52.433075000000002</c:v>
                </c:pt>
                <c:pt idx="29">
                  <c:v>55.759604000000003</c:v>
                </c:pt>
                <c:pt idx="30">
                  <c:v>57.349777000000003</c:v>
                </c:pt>
                <c:pt idx="31">
                  <c:v>54.129944000000002</c:v>
                </c:pt>
                <c:pt idx="32">
                  <c:v>49.987648</c:v>
                </c:pt>
                <c:pt idx="33">
                  <c:v>51.680346999999998</c:v>
                </c:pt>
                <c:pt idx="34">
                  <c:v>54.886949000000001</c:v>
                </c:pt>
                <c:pt idx="35">
                  <c:v>56.783230000000003</c:v>
                </c:pt>
                <c:pt idx="36">
                  <c:v>62.298817</c:v>
                </c:pt>
                <c:pt idx="37">
                  <c:v>47.763410999999998</c:v>
                </c:pt>
                <c:pt idx="38">
                  <c:v>58.592523</c:v>
                </c:pt>
                <c:pt idx="39">
                  <c:v>58.062970999999997</c:v>
                </c:pt>
                <c:pt idx="40">
                  <c:v>55.521591999999998</c:v>
                </c:pt>
                <c:pt idx="41">
                  <c:v>62.153466999999999</c:v>
                </c:pt>
                <c:pt idx="42">
                  <c:v>52.875365000000002</c:v>
                </c:pt>
              </c:numCache>
            </c:numRef>
          </c:val>
          <c:smooth val="0"/>
          <c:extLst>
            <c:ext xmlns:c16="http://schemas.microsoft.com/office/drawing/2014/chart" uri="{C3380CC4-5D6E-409C-BE32-E72D297353CC}">
              <c16:uniqueId val="{00000001-3FB4-4247-BFFB-06C511511C12}"/>
            </c:ext>
          </c:extLst>
        </c:ser>
        <c:ser>
          <c:idx val="2"/>
          <c:order val="2"/>
          <c:tx>
            <c:strRef>
              <c:f>[1]jews!$D$1</c:f>
              <c:strCache>
                <c:ptCount val="1"/>
                <c:pt idx="0">
                  <c:v>other sectors</c:v>
                </c:pt>
              </c:strCache>
            </c:strRef>
          </c:tx>
          <c:cat>
            <c:strRef>
              <c:f>[1]jews!$A$2:$A$44</c:f>
              <c:strCache>
                <c:ptCount val="43"/>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strCache>
            </c:strRef>
          </c:cat>
          <c:val>
            <c:numRef>
              <c:f>[1]jews!$D$2:$D$44</c:f>
              <c:numCache>
                <c:formatCode>General</c:formatCode>
                <c:ptCount val="43"/>
                <c:pt idx="0">
                  <c:v>50.511589999999998</c:v>
                </c:pt>
                <c:pt idx="1">
                  <c:v>47.666269999999997</c:v>
                </c:pt>
                <c:pt idx="2">
                  <c:v>49.181663999999998</c:v>
                </c:pt>
                <c:pt idx="3">
                  <c:v>44.954217999999997</c:v>
                </c:pt>
                <c:pt idx="4">
                  <c:v>57.724335000000004</c:v>
                </c:pt>
                <c:pt idx="5">
                  <c:v>46.850879999999997</c:v>
                </c:pt>
                <c:pt idx="6">
                  <c:v>49.948318</c:v>
                </c:pt>
                <c:pt idx="7">
                  <c:v>47.021147999999997</c:v>
                </c:pt>
                <c:pt idx="8">
                  <c:v>47.668841</c:v>
                </c:pt>
                <c:pt idx="9">
                  <c:v>50.384447000000002</c:v>
                </c:pt>
                <c:pt idx="10">
                  <c:v>54.034821999999998</c:v>
                </c:pt>
                <c:pt idx="11">
                  <c:v>51.899577999999998</c:v>
                </c:pt>
                <c:pt idx="12">
                  <c:v>54.687908</c:v>
                </c:pt>
                <c:pt idx="13">
                  <c:v>51.267308999999997</c:v>
                </c:pt>
                <c:pt idx="14">
                  <c:v>51.73283</c:v>
                </c:pt>
                <c:pt idx="15">
                  <c:v>54.988363999999997</c:v>
                </c:pt>
                <c:pt idx="16">
                  <c:v>50.717204000000002</c:v>
                </c:pt>
                <c:pt idx="17">
                  <c:v>50.723861999999997</c:v>
                </c:pt>
                <c:pt idx="18">
                  <c:v>45.102003000000003</c:v>
                </c:pt>
                <c:pt idx="19">
                  <c:v>49.830806000000003</c:v>
                </c:pt>
                <c:pt idx="20">
                  <c:v>48.169865999999999</c:v>
                </c:pt>
                <c:pt idx="21">
                  <c:v>48.011446999999997</c:v>
                </c:pt>
                <c:pt idx="22">
                  <c:v>45.060366999999999</c:v>
                </c:pt>
                <c:pt idx="23">
                  <c:v>51.934341000000003</c:v>
                </c:pt>
                <c:pt idx="24">
                  <c:v>62.611522999999998</c:v>
                </c:pt>
                <c:pt idx="25">
                  <c:v>50.541316999999999</c:v>
                </c:pt>
                <c:pt idx="26">
                  <c:v>52.033678000000002</c:v>
                </c:pt>
                <c:pt idx="27">
                  <c:v>46.896793000000002</c:v>
                </c:pt>
                <c:pt idx="28">
                  <c:v>54.632789000000002</c:v>
                </c:pt>
                <c:pt idx="29">
                  <c:v>48.501488000000002</c:v>
                </c:pt>
                <c:pt idx="30">
                  <c:v>49.968825000000002</c:v>
                </c:pt>
                <c:pt idx="31">
                  <c:v>50.849921000000002</c:v>
                </c:pt>
                <c:pt idx="32">
                  <c:v>50.066239000000003</c:v>
                </c:pt>
                <c:pt idx="33">
                  <c:v>51.172603000000002</c:v>
                </c:pt>
                <c:pt idx="34">
                  <c:v>50.645040000000002</c:v>
                </c:pt>
                <c:pt idx="35">
                  <c:v>49.122729</c:v>
                </c:pt>
                <c:pt idx="36">
                  <c:v>56.332242000000001</c:v>
                </c:pt>
                <c:pt idx="37">
                  <c:v>56.90898</c:v>
                </c:pt>
                <c:pt idx="38">
                  <c:v>54.137338999999997</c:v>
                </c:pt>
                <c:pt idx="39">
                  <c:v>52.814495000000001</c:v>
                </c:pt>
                <c:pt idx="40">
                  <c:v>54.049435000000003</c:v>
                </c:pt>
                <c:pt idx="41">
                  <c:v>53.204821000000003</c:v>
                </c:pt>
                <c:pt idx="42">
                  <c:v>48.072651</c:v>
                </c:pt>
              </c:numCache>
            </c:numRef>
          </c:val>
          <c:smooth val="0"/>
          <c:extLst>
            <c:ext xmlns:c16="http://schemas.microsoft.com/office/drawing/2014/chart" uri="{C3380CC4-5D6E-409C-BE32-E72D297353CC}">
              <c16:uniqueId val="{00000002-3FB4-4247-BFFB-06C511511C12}"/>
            </c:ext>
          </c:extLst>
        </c:ser>
        <c:dLbls>
          <c:showLegendKey val="0"/>
          <c:showVal val="0"/>
          <c:showCatName val="0"/>
          <c:showSerName val="0"/>
          <c:showPercent val="0"/>
          <c:showBubbleSize val="0"/>
        </c:dLbls>
        <c:smooth val="0"/>
        <c:axId val="41805696"/>
        <c:axId val="41807232"/>
      </c:lineChart>
      <c:catAx>
        <c:axId val="41805696"/>
        <c:scaling>
          <c:orientation val="minMax"/>
        </c:scaling>
        <c:delete val="0"/>
        <c:axPos val="b"/>
        <c:numFmt formatCode="General" sourceLinked="0"/>
        <c:majorTickMark val="out"/>
        <c:minorTickMark val="none"/>
        <c:tickLblPos val="nextTo"/>
        <c:crossAx val="41807232"/>
        <c:crosses val="autoZero"/>
        <c:auto val="1"/>
        <c:lblAlgn val="ctr"/>
        <c:lblOffset val="100"/>
        <c:noMultiLvlLbl val="0"/>
      </c:catAx>
      <c:valAx>
        <c:axId val="41807232"/>
        <c:scaling>
          <c:orientation val="minMax"/>
        </c:scaling>
        <c:delete val="0"/>
        <c:axPos val="l"/>
        <c:majorGridlines/>
        <c:numFmt formatCode="General" sourceLinked="1"/>
        <c:majorTickMark val="out"/>
        <c:minorTickMark val="none"/>
        <c:tickLblPos val="nextTo"/>
        <c:crossAx val="41805696"/>
        <c:crosses val="autoZero"/>
        <c:crossBetween val="between"/>
      </c:valAx>
    </c:plotArea>
    <c:legend>
      <c:legendPos val="b"/>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1"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he-IL" sz="1800" b="1" i="0" baseline="0" dirty="0">
                <a:effectLst/>
              </a:rPr>
              <a:t>איור </a:t>
            </a:r>
            <a:r>
              <a:rPr lang="he-IL" sz="1800" b="1" i="0" baseline="0" dirty="0" smtClean="0">
                <a:effectLst/>
              </a:rPr>
              <a:t>2</a:t>
            </a:r>
            <a:r>
              <a:rPr lang="en-US" sz="1800" b="1" i="0" baseline="0" dirty="0" smtClean="0">
                <a:effectLst/>
              </a:rPr>
              <a:t>A</a:t>
            </a:r>
            <a:r>
              <a:rPr lang="he-IL" sz="1800" b="1" i="0" baseline="0" dirty="0" smtClean="0">
                <a:effectLst/>
              </a:rPr>
              <a:t>: שכר </a:t>
            </a:r>
            <a:r>
              <a:rPr lang="he-IL" sz="1800" b="1" i="0" baseline="0" dirty="0">
                <a:effectLst/>
              </a:rPr>
              <a:t>ריאלי לשעה, לא-יהודים - ענפים נבחרים</a:t>
            </a:r>
            <a:br>
              <a:rPr lang="he-IL" sz="1800" b="1" i="0" baseline="0" dirty="0">
                <a:effectLst/>
              </a:rPr>
            </a:br>
            <a:endParaRPr lang="he-IL" dirty="0">
              <a:effectLst/>
            </a:endParaRPr>
          </a:p>
          <a:p>
            <a:pPr marL="0" marR="0" indent="0" algn="ctr" defTabSz="914400" rtl="1"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dirty="0"/>
          </a:p>
        </c:rich>
      </c:tx>
      <c:overlay val="0"/>
    </c:title>
    <c:autoTitleDeleted val="0"/>
    <c:plotArea>
      <c:layout>
        <c:manualLayout>
          <c:layoutTarget val="inner"/>
          <c:xMode val="edge"/>
          <c:yMode val="edge"/>
          <c:x val="3.6680370674068548E-2"/>
          <c:y val="8.8984741206963064E-2"/>
          <c:w val="0.93604049233472364"/>
          <c:h val="0.68693016315795874"/>
        </c:manualLayout>
      </c:layout>
      <c:lineChart>
        <c:grouping val="standard"/>
        <c:varyColors val="0"/>
        <c:ser>
          <c:idx val="0"/>
          <c:order val="0"/>
          <c:tx>
            <c:strRef>
              <c:f>'[1]non-jews'!$B$1</c:f>
              <c:strCache>
                <c:ptCount val="1"/>
                <c:pt idx="0">
                  <c:v>construction</c:v>
                </c:pt>
              </c:strCache>
            </c:strRef>
          </c:tx>
          <c:marker>
            <c:symbol val="none"/>
          </c:marker>
          <c:cat>
            <c:strRef>
              <c:f>'[1]non-jews'!$A$2:$A$44</c:f>
              <c:strCache>
                <c:ptCount val="43"/>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strCache>
            </c:strRef>
          </c:cat>
          <c:val>
            <c:numRef>
              <c:f>'[1]non-jews'!$B$2:$B$44</c:f>
              <c:numCache>
                <c:formatCode>General</c:formatCode>
                <c:ptCount val="43"/>
                <c:pt idx="0">
                  <c:v>27.104744</c:v>
                </c:pt>
                <c:pt idx="1">
                  <c:v>25.673041000000001</c:v>
                </c:pt>
                <c:pt idx="2">
                  <c:v>26.786584999999999</c:v>
                </c:pt>
                <c:pt idx="3">
                  <c:v>24.001656000000001</c:v>
                </c:pt>
                <c:pt idx="4">
                  <c:v>28.924572999999999</c:v>
                </c:pt>
                <c:pt idx="5">
                  <c:v>27.014375999999999</c:v>
                </c:pt>
                <c:pt idx="6">
                  <c:v>24.743010999999999</c:v>
                </c:pt>
                <c:pt idx="7">
                  <c:v>24.123356000000001</c:v>
                </c:pt>
                <c:pt idx="8">
                  <c:v>22.784375000000001</c:v>
                </c:pt>
                <c:pt idx="9">
                  <c:v>28.370039999999999</c:v>
                </c:pt>
                <c:pt idx="10">
                  <c:v>24.018702000000001</c:v>
                </c:pt>
                <c:pt idx="11">
                  <c:v>25.683371999999999</c:v>
                </c:pt>
                <c:pt idx="12">
                  <c:v>24.896692000000002</c:v>
                </c:pt>
                <c:pt idx="13">
                  <c:v>22.682276999999999</c:v>
                </c:pt>
                <c:pt idx="14">
                  <c:v>29.864028999999999</c:v>
                </c:pt>
                <c:pt idx="15">
                  <c:v>27.429355000000001</c:v>
                </c:pt>
                <c:pt idx="16">
                  <c:v>27.939902</c:v>
                </c:pt>
                <c:pt idx="17">
                  <c:v>23.526426000000001</c:v>
                </c:pt>
                <c:pt idx="18">
                  <c:v>22.213370000000001</c:v>
                </c:pt>
                <c:pt idx="19">
                  <c:v>26.972227</c:v>
                </c:pt>
                <c:pt idx="20">
                  <c:v>26.698560000000001</c:v>
                </c:pt>
                <c:pt idx="21">
                  <c:v>27.125225</c:v>
                </c:pt>
                <c:pt idx="22">
                  <c:v>24.516836000000001</c:v>
                </c:pt>
                <c:pt idx="23">
                  <c:v>27.405905000000001</c:v>
                </c:pt>
                <c:pt idx="24">
                  <c:v>26.001953</c:v>
                </c:pt>
                <c:pt idx="25">
                  <c:v>26.199024000000001</c:v>
                </c:pt>
                <c:pt idx="26">
                  <c:v>26.603722999999999</c:v>
                </c:pt>
                <c:pt idx="27">
                  <c:v>27.249773000000001</c:v>
                </c:pt>
                <c:pt idx="28">
                  <c:v>24.847932</c:v>
                </c:pt>
                <c:pt idx="29">
                  <c:v>25.143204999999998</c:v>
                </c:pt>
                <c:pt idx="30">
                  <c:v>26.429221999999999</c:v>
                </c:pt>
                <c:pt idx="31">
                  <c:v>28.585694</c:v>
                </c:pt>
                <c:pt idx="32">
                  <c:v>24.104422</c:v>
                </c:pt>
                <c:pt idx="33">
                  <c:v>24.284493999999999</c:v>
                </c:pt>
                <c:pt idx="34">
                  <c:v>25.539794000000001</c:v>
                </c:pt>
                <c:pt idx="35">
                  <c:v>32.785466</c:v>
                </c:pt>
                <c:pt idx="36">
                  <c:v>27.985992</c:v>
                </c:pt>
                <c:pt idx="37">
                  <c:v>27.576882000000001</c:v>
                </c:pt>
                <c:pt idx="38">
                  <c:v>27.540398</c:v>
                </c:pt>
                <c:pt idx="39">
                  <c:v>25.297453999999998</c:v>
                </c:pt>
                <c:pt idx="40">
                  <c:v>23.312336999999999</c:v>
                </c:pt>
                <c:pt idx="41">
                  <c:v>32.492319000000002</c:v>
                </c:pt>
                <c:pt idx="42">
                  <c:v>25.426984999999998</c:v>
                </c:pt>
              </c:numCache>
            </c:numRef>
          </c:val>
          <c:smooth val="0"/>
          <c:extLst>
            <c:ext xmlns:c16="http://schemas.microsoft.com/office/drawing/2014/chart" uri="{C3380CC4-5D6E-409C-BE32-E72D297353CC}">
              <c16:uniqueId val="{00000000-D261-41FC-8B92-847293AA26BE}"/>
            </c:ext>
          </c:extLst>
        </c:ser>
        <c:ser>
          <c:idx val="1"/>
          <c:order val="1"/>
          <c:tx>
            <c:strRef>
              <c:f>'[1]non-jews'!$C$1</c:f>
              <c:strCache>
                <c:ptCount val="1"/>
                <c:pt idx="0">
                  <c:v>manufacturing</c:v>
                </c:pt>
              </c:strCache>
            </c:strRef>
          </c:tx>
          <c:cat>
            <c:strRef>
              <c:f>'[1]non-jews'!$A$2:$A$44</c:f>
              <c:strCache>
                <c:ptCount val="43"/>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strCache>
            </c:strRef>
          </c:cat>
          <c:val>
            <c:numRef>
              <c:f>'[1]non-jews'!$C$2:$C$44</c:f>
              <c:numCache>
                <c:formatCode>General</c:formatCode>
                <c:ptCount val="43"/>
                <c:pt idx="0">
                  <c:v>27.217300999999999</c:v>
                </c:pt>
                <c:pt idx="1">
                  <c:v>28.023430000000001</c:v>
                </c:pt>
                <c:pt idx="2">
                  <c:v>28.157443000000001</c:v>
                </c:pt>
                <c:pt idx="3">
                  <c:v>25.785812</c:v>
                </c:pt>
                <c:pt idx="4">
                  <c:v>29.037839000000002</c:v>
                </c:pt>
                <c:pt idx="5">
                  <c:v>26.312093999999998</c:v>
                </c:pt>
                <c:pt idx="6">
                  <c:v>30.376232999999999</c:v>
                </c:pt>
                <c:pt idx="7">
                  <c:v>25.673998000000001</c:v>
                </c:pt>
                <c:pt idx="8">
                  <c:v>33.970661</c:v>
                </c:pt>
                <c:pt idx="9">
                  <c:v>28.069475000000001</c:v>
                </c:pt>
                <c:pt idx="10">
                  <c:v>28.966180999999999</c:v>
                </c:pt>
                <c:pt idx="11">
                  <c:v>29.196351</c:v>
                </c:pt>
                <c:pt idx="12">
                  <c:v>29.563773999999999</c:v>
                </c:pt>
                <c:pt idx="13">
                  <c:v>27.688258000000001</c:v>
                </c:pt>
                <c:pt idx="14">
                  <c:v>26.348427999999998</c:v>
                </c:pt>
                <c:pt idx="15">
                  <c:v>27.892728000000002</c:v>
                </c:pt>
                <c:pt idx="16">
                  <c:v>29.778838</c:v>
                </c:pt>
                <c:pt idx="17">
                  <c:v>25.365642999999999</c:v>
                </c:pt>
                <c:pt idx="18">
                  <c:v>27.906521999999999</c:v>
                </c:pt>
                <c:pt idx="19">
                  <c:v>28.167594999999999</c:v>
                </c:pt>
                <c:pt idx="20">
                  <c:v>30.760328999999999</c:v>
                </c:pt>
                <c:pt idx="21">
                  <c:v>31.836704000000001</c:v>
                </c:pt>
                <c:pt idx="22">
                  <c:v>33.526080999999998</c:v>
                </c:pt>
                <c:pt idx="23">
                  <c:v>31.188984000000001</c:v>
                </c:pt>
                <c:pt idx="24">
                  <c:v>30.120135999999999</c:v>
                </c:pt>
                <c:pt idx="25">
                  <c:v>27.915597000000002</c:v>
                </c:pt>
                <c:pt idx="26">
                  <c:v>31.237666000000001</c:v>
                </c:pt>
                <c:pt idx="27">
                  <c:v>26.356842</c:v>
                </c:pt>
                <c:pt idx="28">
                  <c:v>31.165844</c:v>
                </c:pt>
                <c:pt idx="29">
                  <c:v>28.509506999999999</c:v>
                </c:pt>
                <c:pt idx="30">
                  <c:v>29.341863</c:v>
                </c:pt>
                <c:pt idx="31">
                  <c:v>28.007224000000001</c:v>
                </c:pt>
                <c:pt idx="32">
                  <c:v>29.725076000000001</c:v>
                </c:pt>
                <c:pt idx="33">
                  <c:v>29.641147</c:v>
                </c:pt>
                <c:pt idx="34">
                  <c:v>26.127403999999999</c:v>
                </c:pt>
                <c:pt idx="35">
                  <c:v>26.715342</c:v>
                </c:pt>
                <c:pt idx="36">
                  <c:v>32.367984999999997</c:v>
                </c:pt>
                <c:pt idx="37">
                  <c:v>29.879534</c:v>
                </c:pt>
                <c:pt idx="38">
                  <c:v>32.153590999999999</c:v>
                </c:pt>
                <c:pt idx="39">
                  <c:v>28.865003999999999</c:v>
                </c:pt>
                <c:pt idx="40">
                  <c:v>35.156787999999999</c:v>
                </c:pt>
                <c:pt idx="41">
                  <c:v>32.769933000000002</c:v>
                </c:pt>
                <c:pt idx="42">
                  <c:v>40.136961999999997</c:v>
                </c:pt>
              </c:numCache>
            </c:numRef>
          </c:val>
          <c:smooth val="0"/>
          <c:extLst>
            <c:ext xmlns:c16="http://schemas.microsoft.com/office/drawing/2014/chart" uri="{C3380CC4-5D6E-409C-BE32-E72D297353CC}">
              <c16:uniqueId val="{00000001-D261-41FC-8B92-847293AA26BE}"/>
            </c:ext>
          </c:extLst>
        </c:ser>
        <c:ser>
          <c:idx val="2"/>
          <c:order val="2"/>
          <c:tx>
            <c:strRef>
              <c:f>'[1]non-jews'!$D$1</c:f>
              <c:strCache>
                <c:ptCount val="1"/>
                <c:pt idx="0">
                  <c:v>other sectors</c:v>
                </c:pt>
              </c:strCache>
            </c:strRef>
          </c:tx>
          <c:cat>
            <c:strRef>
              <c:f>'[1]non-jews'!$A$2:$A$44</c:f>
              <c:strCache>
                <c:ptCount val="43"/>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strCache>
            </c:strRef>
          </c:cat>
          <c:val>
            <c:numRef>
              <c:f>'[1]non-jews'!$D$2:$D$44</c:f>
              <c:numCache>
                <c:formatCode>General</c:formatCode>
                <c:ptCount val="43"/>
                <c:pt idx="0">
                  <c:v>35.065358000000003</c:v>
                </c:pt>
                <c:pt idx="1">
                  <c:v>27.181318999999998</c:v>
                </c:pt>
                <c:pt idx="2">
                  <c:v>33.581406000000001</c:v>
                </c:pt>
                <c:pt idx="3">
                  <c:v>26.695656</c:v>
                </c:pt>
                <c:pt idx="4">
                  <c:v>29.273053000000001</c:v>
                </c:pt>
                <c:pt idx="5">
                  <c:v>27.631118000000001</c:v>
                </c:pt>
                <c:pt idx="6">
                  <c:v>26.201898</c:v>
                </c:pt>
                <c:pt idx="7">
                  <c:v>28.197096999999999</c:v>
                </c:pt>
                <c:pt idx="8">
                  <c:v>30.797708</c:v>
                </c:pt>
                <c:pt idx="9">
                  <c:v>29.936026999999999</c:v>
                </c:pt>
                <c:pt idx="10">
                  <c:v>29.073727999999999</c:v>
                </c:pt>
                <c:pt idx="11">
                  <c:v>31.583259999999999</c:v>
                </c:pt>
                <c:pt idx="12">
                  <c:v>31.089462000000001</c:v>
                </c:pt>
                <c:pt idx="13">
                  <c:v>31.088733000000001</c:v>
                </c:pt>
                <c:pt idx="14">
                  <c:v>34.662709</c:v>
                </c:pt>
                <c:pt idx="15">
                  <c:v>35.945323999999999</c:v>
                </c:pt>
                <c:pt idx="16">
                  <c:v>39.640169999999998</c:v>
                </c:pt>
                <c:pt idx="17">
                  <c:v>31.456344000000001</c:v>
                </c:pt>
                <c:pt idx="18">
                  <c:v>30.768025000000002</c:v>
                </c:pt>
                <c:pt idx="19">
                  <c:v>37.225485999999997</c:v>
                </c:pt>
                <c:pt idx="20">
                  <c:v>27.913550000000001</c:v>
                </c:pt>
                <c:pt idx="21">
                  <c:v>27.791378999999999</c:v>
                </c:pt>
                <c:pt idx="22">
                  <c:v>33.945408999999998</c:v>
                </c:pt>
                <c:pt idx="23">
                  <c:v>33.348274000000004</c:v>
                </c:pt>
                <c:pt idx="24">
                  <c:v>34.704079999999998</c:v>
                </c:pt>
                <c:pt idx="25">
                  <c:v>37.694814999999998</c:v>
                </c:pt>
                <c:pt idx="26">
                  <c:v>31.286877</c:v>
                </c:pt>
                <c:pt idx="27">
                  <c:v>36.040131000000002</c:v>
                </c:pt>
                <c:pt idx="28">
                  <c:v>31.241969999999998</c:v>
                </c:pt>
                <c:pt idx="29">
                  <c:v>28.698183</c:v>
                </c:pt>
                <c:pt idx="30">
                  <c:v>37.155605999999999</c:v>
                </c:pt>
                <c:pt idx="31">
                  <c:v>34.630982000000003</c:v>
                </c:pt>
                <c:pt idx="32">
                  <c:v>27.390105999999999</c:v>
                </c:pt>
                <c:pt idx="33">
                  <c:v>29.540620000000001</c:v>
                </c:pt>
                <c:pt idx="34">
                  <c:v>24.552067000000001</c:v>
                </c:pt>
                <c:pt idx="35">
                  <c:v>30.810285</c:v>
                </c:pt>
                <c:pt idx="36">
                  <c:v>30.568633999999999</c:v>
                </c:pt>
                <c:pt idx="37">
                  <c:v>37.056404999999998</c:v>
                </c:pt>
                <c:pt idx="38">
                  <c:v>29.741368999999999</c:v>
                </c:pt>
                <c:pt idx="39">
                  <c:v>26.857790999999999</c:v>
                </c:pt>
                <c:pt idx="40">
                  <c:v>51.881756000000003</c:v>
                </c:pt>
                <c:pt idx="41">
                  <c:v>29.501200000000001</c:v>
                </c:pt>
                <c:pt idx="42">
                  <c:v>37.909312</c:v>
                </c:pt>
              </c:numCache>
            </c:numRef>
          </c:val>
          <c:smooth val="0"/>
          <c:extLst>
            <c:ext xmlns:c16="http://schemas.microsoft.com/office/drawing/2014/chart" uri="{C3380CC4-5D6E-409C-BE32-E72D297353CC}">
              <c16:uniqueId val="{00000002-D261-41FC-8B92-847293AA26BE}"/>
            </c:ext>
          </c:extLst>
        </c:ser>
        <c:dLbls>
          <c:showLegendKey val="0"/>
          <c:showVal val="0"/>
          <c:showCatName val="0"/>
          <c:showSerName val="0"/>
          <c:showPercent val="0"/>
          <c:showBubbleSize val="0"/>
        </c:dLbls>
        <c:smooth val="0"/>
        <c:axId val="72702592"/>
        <c:axId val="74150272"/>
      </c:lineChart>
      <c:catAx>
        <c:axId val="72702592"/>
        <c:scaling>
          <c:orientation val="minMax"/>
        </c:scaling>
        <c:delete val="0"/>
        <c:axPos val="b"/>
        <c:numFmt formatCode="General" sourceLinked="0"/>
        <c:majorTickMark val="out"/>
        <c:minorTickMark val="none"/>
        <c:tickLblPos val="nextTo"/>
        <c:crossAx val="74150272"/>
        <c:crosses val="autoZero"/>
        <c:auto val="1"/>
        <c:lblAlgn val="ctr"/>
        <c:lblOffset val="100"/>
        <c:noMultiLvlLbl val="0"/>
      </c:catAx>
      <c:valAx>
        <c:axId val="74150272"/>
        <c:scaling>
          <c:orientation val="minMax"/>
        </c:scaling>
        <c:delete val="0"/>
        <c:axPos val="l"/>
        <c:majorGridlines/>
        <c:numFmt formatCode="General" sourceLinked="1"/>
        <c:majorTickMark val="out"/>
        <c:minorTickMark val="none"/>
        <c:tickLblPos val="nextTo"/>
        <c:crossAx val="72702592"/>
        <c:crosses val="autoZero"/>
        <c:crossBetween val="between"/>
      </c:valAx>
    </c:plotArea>
    <c:legend>
      <c:legendPos val="b"/>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0.93239</cdr:y>
    </cdr:from>
    <cdr:to>
      <cdr:x>0.33685</cdr:x>
      <cdr:y>1</cdr:y>
    </cdr:to>
    <cdr:sp macro="" textlink="">
      <cdr:nvSpPr>
        <cdr:cNvPr id="2" name="TextBox 1"/>
        <cdr:cNvSpPr txBox="1"/>
      </cdr:nvSpPr>
      <cdr:spPr>
        <a:xfrm xmlns:a="http://schemas.openxmlformats.org/drawingml/2006/main">
          <a:off x="0" y="5667376"/>
          <a:ext cx="3132418" cy="410949"/>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pPr algn="l"/>
          <a:r>
            <a:rPr lang="en-US" sz="1000"/>
            <a:t>* Total Israeli  employees in 1990=1491.9</a:t>
          </a:r>
          <a:r>
            <a:rPr lang="en-US" sz="1000" baseline="0"/>
            <a:t> thousands.</a:t>
          </a:r>
        </a:p>
        <a:p xmlns:a="http://schemas.openxmlformats.org/drawingml/2006/main">
          <a:pPr algn="l"/>
          <a:r>
            <a:rPr lang="en-US" sz="1000" baseline="0"/>
            <a:t>So</a:t>
          </a:r>
          <a:r>
            <a:rPr lang="en-US" sz="1000"/>
            <a:t>urce: Central Bureau of Statistics (CBS).</a:t>
          </a:r>
        </a:p>
        <a:p xmlns:a="http://schemas.openxmlformats.org/drawingml/2006/main">
          <a:pPr algn="l"/>
          <a:endParaRPr lang="he-IL"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4864651-D936-4573-A241-8E7B0A202247}" type="datetimeFigureOut">
              <a:rPr lang="he-IL" smtClean="0"/>
              <a:t>א'/שבט/תשע"ח</a:t>
            </a:fld>
            <a:endParaRPr lang="he-IL"/>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84D31150-12CD-4D26-ACCD-757A44FC73DF}" type="slidenum">
              <a:rPr lang="he-IL" smtClean="0"/>
              <a:t>‹#›</a:t>
            </a:fld>
            <a:endParaRPr lang="he-IL"/>
          </a:p>
        </p:txBody>
      </p:sp>
    </p:spTree>
    <p:extLst>
      <p:ext uri="{BB962C8B-B14F-4D97-AF65-F5344CB8AC3E}">
        <p14:creationId xmlns:p14="http://schemas.microsoft.com/office/powerpoint/2010/main" val="250202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4FDB4-EBEF-4055-89C5-BB43834165C1}" type="datetimeFigureOut">
              <a:rPr lang="en-US" smtClean="0"/>
              <a:t>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4BD49E-9F77-4E92-AFBD-F9EDF5001E7C}" type="slidenum">
              <a:rPr lang="en-US" smtClean="0"/>
              <a:t>‹#›</a:t>
            </a:fld>
            <a:endParaRPr lang="en-US"/>
          </a:p>
        </p:txBody>
      </p:sp>
    </p:spTree>
    <p:extLst>
      <p:ext uri="{BB962C8B-B14F-4D97-AF65-F5344CB8AC3E}">
        <p14:creationId xmlns:p14="http://schemas.microsoft.com/office/powerpoint/2010/main" val="1597551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4BD49E-9F77-4E92-AFBD-F9EDF5001E7C}" type="slidenum">
              <a:rPr lang="en-US" smtClean="0"/>
              <a:t>5</a:t>
            </a:fld>
            <a:endParaRPr lang="en-US"/>
          </a:p>
        </p:txBody>
      </p:sp>
    </p:spTree>
    <p:extLst>
      <p:ext uri="{BB962C8B-B14F-4D97-AF65-F5344CB8AC3E}">
        <p14:creationId xmlns:p14="http://schemas.microsoft.com/office/powerpoint/2010/main" val="161651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56EE8364-AB5F-42A9-8FB6-90E2C2E58A9E}" type="datetimeFigureOut">
              <a:rPr lang="en-US" smtClean="0"/>
              <a:t>1/17/2018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8CE95E0-E059-4CFC-AF13-D63C326BE1C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E8364-AB5F-42A9-8FB6-90E2C2E58A9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E8364-AB5F-42A9-8FB6-90E2C2E58A9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E8364-AB5F-42A9-8FB6-90E2C2E58A9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EE8364-AB5F-42A9-8FB6-90E2C2E58A9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5E0-E059-4CFC-AF13-D63C326BE1C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EE8364-AB5F-42A9-8FB6-90E2C2E58A9E}"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EE8364-AB5F-42A9-8FB6-90E2C2E58A9E}"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EE8364-AB5F-42A9-8FB6-90E2C2E58A9E}"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6EE8364-AB5F-42A9-8FB6-90E2C2E58A9E}"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E95E0-E059-4CFC-AF13-D63C326BE1C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EE8364-AB5F-42A9-8FB6-90E2C2E58A9E}"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95E0-E059-4CFC-AF13-D63C326BE1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EE8364-AB5F-42A9-8FB6-90E2C2E58A9E}"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95E0-E059-4CFC-AF13-D63C326BE1C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EE8364-AB5F-42A9-8FB6-90E2C2E58A9E}" type="datetimeFigureOut">
              <a:rPr lang="en-US" smtClean="0"/>
              <a:t>1/17/2018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8CE95E0-E059-4CFC-AF13-D63C326BE1C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457200"/>
            <a:ext cx="7086600" cy="1905000"/>
          </a:xfrm>
        </p:spPr>
        <p:txBody>
          <a:bodyPr>
            <a:normAutofit fontScale="90000"/>
          </a:bodyPr>
          <a:lstStyle/>
          <a:p>
            <a:pPr algn="ctr"/>
            <a:r>
              <a:rPr lang="he-IL" b="1" dirty="0" smtClean="0">
                <a:effectLst/>
              </a:rPr>
              <a:t/>
            </a:r>
            <a:br>
              <a:rPr lang="he-IL" b="1" dirty="0" smtClean="0">
                <a:effectLst/>
              </a:rPr>
            </a:br>
            <a:r>
              <a:rPr lang="he-IL" b="1" dirty="0">
                <a:effectLst/>
              </a:rPr>
              <a:t/>
            </a:r>
            <a:br>
              <a:rPr lang="he-IL" b="1" dirty="0">
                <a:effectLst/>
              </a:rPr>
            </a:br>
            <a:r>
              <a:rPr lang="he-IL" b="1" dirty="0" smtClean="0">
                <a:effectLst/>
              </a:rPr>
              <a:t>השפעת </a:t>
            </a:r>
            <a:r>
              <a:rPr lang="he-IL" b="1" dirty="0">
                <a:effectLst/>
              </a:rPr>
              <a:t>העובדים הזרים על תעסוקה ושכר של עובדים </a:t>
            </a:r>
            <a:r>
              <a:rPr lang="he-IL" b="1" dirty="0" smtClean="0">
                <a:effectLst/>
              </a:rPr>
              <a:t>ישראלים       </a:t>
            </a:r>
            <a:endParaRPr lang="en-US" sz="2400" dirty="0"/>
          </a:p>
        </p:txBody>
      </p:sp>
      <p:sp>
        <p:nvSpPr>
          <p:cNvPr id="3" name="Subtitle 2"/>
          <p:cNvSpPr>
            <a:spLocks noGrp="1"/>
          </p:cNvSpPr>
          <p:nvPr>
            <p:ph type="subTitle" idx="1"/>
          </p:nvPr>
        </p:nvSpPr>
        <p:spPr>
          <a:xfrm>
            <a:off x="3733800" y="5562600"/>
            <a:ext cx="2514600" cy="762000"/>
          </a:xfrm>
        </p:spPr>
        <p:txBody>
          <a:bodyPr>
            <a:normAutofit/>
          </a:bodyPr>
          <a:lstStyle/>
          <a:p>
            <a:pPr algn="ctr"/>
            <a:r>
              <a:rPr lang="he-IL" dirty="0" smtClean="0">
                <a:solidFill>
                  <a:schemeClr val="tx1">
                    <a:lumMod val="85000"/>
                    <a:lumOff val="15000"/>
                  </a:schemeClr>
                </a:solidFill>
                <a:latin typeface="David" panose="020E0502060401010101" pitchFamily="34" charset="-79"/>
                <a:cs typeface="David" panose="020E0502060401010101" pitchFamily="34" charset="-79"/>
              </a:rPr>
              <a:t>שרית </a:t>
            </a:r>
            <a:r>
              <a:rPr lang="he-IL" dirty="0" err="1" smtClean="0">
                <a:solidFill>
                  <a:schemeClr val="tx1">
                    <a:lumMod val="85000"/>
                    <a:lumOff val="15000"/>
                  </a:schemeClr>
                </a:solidFill>
                <a:latin typeface="David" panose="020E0502060401010101" pitchFamily="34" charset="-79"/>
                <a:cs typeface="David" panose="020E0502060401010101" pitchFamily="34" charset="-79"/>
              </a:rPr>
              <a:t>גולדנר</a:t>
            </a:r>
            <a:r>
              <a:rPr lang="he-IL" dirty="0" smtClean="0">
                <a:solidFill>
                  <a:schemeClr val="tx1">
                    <a:lumMod val="85000"/>
                    <a:lumOff val="15000"/>
                  </a:schemeClr>
                </a:solidFill>
                <a:latin typeface="David" panose="020E0502060401010101" pitchFamily="34" charset="-79"/>
                <a:cs typeface="David" panose="020E0502060401010101" pitchFamily="34" charset="-79"/>
              </a:rPr>
              <a:t> </a:t>
            </a:r>
          </a:p>
          <a:p>
            <a:pPr algn="ctr"/>
            <a:endParaRPr lang="he-IL" dirty="0" smtClean="0">
              <a:solidFill>
                <a:schemeClr val="tx1">
                  <a:lumMod val="85000"/>
                  <a:lumOff val="1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2667000"/>
            <a:ext cx="47244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583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33400"/>
            <a:ext cx="7696200" cy="5632311"/>
          </a:xfrm>
          <a:prstGeom prst="rect">
            <a:avLst/>
          </a:prstGeom>
          <a:noFill/>
        </p:spPr>
        <p:txBody>
          <a:bodyPr wrap="square" rtlCol="0">
            <a:spAutoFit/>
          </a:bodyPr>
          <a:lstStyle/>
          <a:p>
            <a:pPr algn="ctr" rtl="1"/>
            <a:r>
              <a:rPr lang="he-IL" b="1" dirty="0"/>
              <a:t>מתודולוגיה </a:t>
            </a:r>
            <a:endParaRPr lang="he-IL" b="1" dirty="0" smtClean="0"/>
          </a:p>
          <a:p>
            <a:pPr algn="ctr" rtl="1"/>
            <a:endParaRPr lang="en-US" dirty="0"/>
          </a:p>
          <a:p>
            <a:pPr algn="r" rtl="1"/>
            <a:r>
              <a:rPr lang="he-IL" dirty="0"/>
              <a:t>בניסוח פורמלי, </a:t>
            </a:r>
            <a:r>
              <a:rPr lang="he-IL" dirty="0" smtClean="0"/>
              <a:t>השכר/תעסוקה </a:t>
            </a:r>
            <a:r>
              <a:rPr lang="he-IL" dirty="0"/>
              <a:t>של עובד ישראלי </a:t>
            </a:r>
            <a:r>
              <a:rPr lang="en-US" i="1" dirty="0" err="1"/>
              <a:t>i</a:t>
            </a:r>
            <a:r>
              <a:rPr lang="en-US" dirty="0"/>
              <a:t> </a:t>
            </a:r>
            <a:r>
              <a:rPr lang="he-IL" dirty="0" smtClean="0"/>
              <a:t> המועסק </a:t>
            </a:r>
            <a:r>
              <a:rPr lang="he-IL" dirty="0"/>
              <a:t>בענף </a:t>
            </a:r>
            <a:r>
              <a:rPr lang="en-US" i="1" dirty="0"/>
              <a:t>j </a:t>
            </a:r>
            <a:r>
              <a:rPr lang="he-IL" i="1" dirty="0" smtClean="0"/>
              <a:t> </a:t>
            </a:r>
            <a:r>
              <a:rPr lang="he-IL" dirty="0" smtClean="0"/>
              <a:t>ברבעון  </a:t>
            </a:r>
            <a:r>
              <a:rPr lang="en-US" i="1" dirty="0"/>
              <a:t>t</a:t>
            </a:r>
            <a:r>
              <a:rPr lang="en-US" dirty="0"/>
              <a:t> </a:t>
            </a:r>
            <a:r>
              <a:rPr lang="he-IL" dirty="0" smtClean="0"/>
              <a:t> מיוצגים </a:t>
            </a:r>
            <a:r>
              <a:rPr lang="he-IL" dirty="0"/>
              <a:t>ע"י המשוואה: </a:t>
            </a:r>
            <a:endParaRPr lang="en-US" dirty="0"/>
          </a:p>
          <a:p>
            <a:pPr algn="r" rtl="1"/>
            <a:r>
              <a:rPr lang="he-IL" dirty="0"/>
              <a:t>       (1)    </a:t>
            </a:r>
            <a:r>
              <a:rPr lang="en-US" dirty="0"/>
              <a:t>  </a:t>
            </a:r>
          </a:p>
          <a:p>
            <a:pPr algn="r" rtl="1"/>
            <a:endParaRPr lang="he-IL" dirty="0" smtClean="0"/>
          </a:p>
          <a:p>
            <a:pPr algn="r" rtl="1"/>
            <a:endParaRPr lang="he-IL" dirty="0" smtClean="0"/>
          </a:p>
          <a:p>
            <a:pPr algn="r" rtl="1"/>
            <a:r>
              <a:rPr lang="he-IL" dirty="0" smtClean="0"/>
              <a:t>כאשר  </a:t>
            </a:r>
            <a:r>
              <a:rPr lang="en-US" i="1" dirty="0" err="1"/>
              <a:t>Yijt</a:t>
            </a:r>
            <a:r>
              <a:rPr lang="he-IL" dirty="0"/>
              <a:t> שווה ללוג השכר השעתי </a:t>
            </a:r>
            <a:r>
              <a:rPr lang="he-IL" dirty="0" smtClean="0"/>
              <a:t>הריאלי/סטטוס תעסוקתי (עובד/לא עובד). </a:t>
            </a:r>
          </a:p>
          <a:p>
            <a:pPr algn="r" rtl="1"/>
            <a:endParaRPr lang="he-IL" dirty="0" smtClean="0"/>
          </a:p>
          <a:p>
            <a:pPr algn="r" rtl="1"/>
            <a:r>
              <a:rPr lang="en-US" i="1" dirty="0" smtClean="0"/>
              <a:t>M</a:t>
            </a:r>
            <a:r>
              <a:rPr lang="en-US" i="1" baseline="-25000" dirty="0" smtClean="0"/>
              <a:t>t</a:t>
            </a:r>
            <a:r>
              <a:rPr lang="en-US" i="1" dirty="0" smtClean="0"/>
              <a:t> </a:t>
            </a:r>
            <a:r>
              <a:rPr lang="he-IL" i="1" dirty="0" smtClean="0"/>
              <a:t> </a:t>
            </a:r>
            <a:r>
              <a:rPr lang="he-IL" dirty="0" smtClean="0"/>
              <a:t>אינדיקטור </a:t>
            </a:r>
            <a:r>
              <a:rPr lang="he-IL" dirty="0"/>
              <a:t>לפעילות הכלכלית ברבעון  </a:t>
            </a:r>
            <a:r>
              <a:rPr lang="en-US" i="1" dirty="0" smtClean="0"/>
              <a:t>t</a:t>
            </a:r>
            <a:endParaRPr lang="he-IL" dirty="0" smtClean="0"/>
          </a:p>
          <a:p>
            <a:pPr algn="r" rtl="1"/>
            <a:endParaRPr lang="he-IL" dirty="0" smtClean="0"/>
          </a:p>
          <a:p>
            <a:pPr algn="r" rtl="1"/>
            <a:endParaRPr lang="he-IL" dirty="0"/>
          </a:p>
          <a:p>
            <a:pPr algn="r" rtl="1"/>
            <a:r>
              <a:rPr lang="en-US" i="1" dirty="0"/>
              <a:t> </a:t>
            </a:r>
            <a:r>
              <a:rPr lang="en-US" i="1" dirty="0" smtClean="0"/>
              <a:t>  </a:t>
            </a:r>
            <a:r>
              <a:rPr lang="en-US" i="1" dirty="0" err="1" smtClean="0"/>
              <a:t>X</a:t>
            </a:r>
            <a:r>
              <a:rPr lang="en-US" i="1" baseline="-25000" dirty="0" err="1" smtClean="0"/>
              <a:t>it</a:t>
            </a:r>
            <a:r>
              <a:rPr lang="en-US" i="1" baseline="-25000" dirty="0" smtClean="0"/>
              <a:t> </a:t>
            </a:r>
            <a:r>
              <a:rPr lang="en-US" i="1" dirty="0" smtClean="0"/>
              <a:t> </a:t>
            </a:r>
            <a:r>
              <a:rPr lang="he-IL" i="1" dirty="0" smtClean="0"/>
              <a:t> </a:t>
            </a:r>
            <a:r>
              <a:rPr lang="he-IL" dirty="0" smtClean="0"/>
              <a:t>וקטור </a:t>
            </a:r>
            <a:r>
              <a:rPr lang="he-IL" dirty="0"/>
              <a:t>של המאפיינים האישיים של העובד הישראלי כגון גיל, גיל בריבוע, </a:t>
            </a:r>
            <a:r>
              <a:rPr lang="he-IL" dirty="0" smtClean="0"/>
              <a:t>שנות לימוד, אינדיקטור </a:t>
            </a:r>
            <a:r>
              <a:rPr lang="he-IL" dirty="0"/>
              <a:t>האם העובד עלה לישראל לאחר 1989 (רק ברגרסיה לעובדים יהודים), סטטוס משפחתי ואינדיקטורים המציינים האם לעובד ילדים בקבוצות גיל 0-1, 2-4, 5-9 ו- 10-14.</a:t>
            </a:r>
            <a:endParaRPr lang="en-US" dirty="0"/>
          </a:p>
          <a:p>
            <a:pPr algn="r"/>
            <a:endParaRPr lang="he-IL" dirty="0" smtClean="0"/>
          </a:p>
          <a:p>
            <a:pPr algn="r"/>
            <a:endParaRPr lang="he-IL" dirty="0" smtClean="0"/>
          </a:p>
          <a:p>
            <a:pPr algn="r" rtl="1"/>
            <a:r>
              <a:rPr lang="en-US" dirty="0" smtClean="0"/>
              <a:t>   </a:t>
            </a:r>
            <a:r>
              <a:rPr lang="en-US" i="1" dirty="0" err="1" smtClean="0"/>
              <a:t>S_FW</a:t>
            </a:r>
            <a:r>
              <a:rPr lang="en-US" i="1" baseline="-25000" dirty="0" err="1" smtClean="0"/>
              <a:t>t</a:t>
            </a:r>
            <a:r>
              <a:rPr lang="en-US" i="1" dirty="0" smtClean="0"/>
              <a:t> </a:t>
            </a:r>
            <a:r>
              <a:rPr lang="he-IL" dirty="0"/>
              <a:t>ו-</a:t>
            </a:r>
            <a:r>
              <a:rPr lang="he-IL" i="1" dirty="0"/>
              <a:t> </a:t>
            </a:r>
            <a:r>
              <a:rPr lang="en-US" i="1" dirty="0" err="1" smtClean="0"/>
              <a:t>S_PW</a:t>
            </a:r>
            <a:r>
              <a:rPr lang="en-US" i="1" baseline="-25000" dirty="0" err="1" smtClean="0"/>
              <a:t>t</a:t>
            </a:r>
            <a:r>
              <a:rPr lang="en-US" i="1" dirty="0"/>
              <a:t> </a:t>
            </a:r>
            <a:r>
              <a:rPr lang="he-IL" i="1" dirty="0" smtClean="0"/>
              <a:t> </a:t>
            </a:r>
            <a:r>
              <a:rPr lang="he-IL" dirty="0"/>
              <a:t>מייצגים את חלקם של העובדים הזרים והפלסטינים במשק בזמן </a:t>
            </a:r>
            <a:r>
              <a:rPr lang="en-US" i="1" dirty="0"/>
              <a:t>t</a:t>
            </a:r>
            <a:r>
              <a:rPr lang="he-IL" dirty="0"/>
              <a:t>, בהתאמה, כאשר </a:t>
            </a:r>
            <a:r>
              <a:rPr lang="he-IL" i="1" dirty="0"/>
              <a:t>(.)</a:t>
            </a:r>
            <a:r>
              <a:rPr lang="en-US" i="1" dirty="0"/>
              <a:t>f</a:t>
            </a:r>
            <a:r>
              <a:rPr lang="en-US" dirty="0"/>
              <a:t>  </a:t>
            </a:r>
            <a:r>
              <a:rPr lang="he-IL" dirty="0" smtClean="0"/>
              <a:t> מייצג </a:t>
            </a:r>
            <a:r>
              <a:rPr lang="he-IL" dirty="0"/>
              <a:t>את אחד משני המנגנונים </a:t>
            </a:r>
            <a:r>
              <a:rPr lang="he-IL" dirty="0" smtClean="0"/>
              <a:t>הנבדקים (ענף כלכלי/השכלה</a:t>
            </a:r>
            <a:r>
              <a:rPr lang="he-IL" dirty="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594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88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772400" cy="6186309"/>
          </a:xfrm>
          <a:prstGeom prst="rect">
            <a:avLst/>
          </a:prstGeom>
          <a:noFill/>
        </p:spPr>
        <p:txBody>
          <a:bodyPr wrap="square" rtlCol="0">
            <a:spAutoFit/>
          </a:bodyPr>
          <a:lstStyle/>
          <a:p>
            <a:pPr algn="ctr" rtl="1"/>
            <a:r>
              <a:rPr lang="he-IL" b="1" u="sng" dirty="0" smtClean="0">
                <a:latin typeface="David" panose="020E0502060401010101" pitchFamily="34" charset="-79"/>
                <a:cs typeface="David" panose="020E0502060401010101" pitchFamily="34" charset="-79"/>
              </a:rPr>
              <a:t>סיכום הממצאים-שכר</a:t>
            </a:r>
          </a:p>
          <a:p>
            <a:pPr algn="r" rtl="1"/>
            <a:endParaRPr lang="he-IL" dirty="0" smtClean="0"/>
          </a:p>
          <a:p>
            <a:pPr algn="r" rtl="1"/>
            <a:endParaRPr lang="he-IL" dirty="0"/>
          </a:p>
          <a:p>
            <a:pPr marL="285750" indent="-285750" algn="r" rtl="1">
              <a:buFont typeface="Arial" panose="020B0604020202020204" pitchFamily="34" charset="0"/>
              <a:buChar char="•"/>
            </a:pPr>
            <a:r>
              <a:rPr lang="he-IL" dirty="0"/>
              <a:t>כאשר מאפשרים לעובדים הזרים והפלסטינים להשפיע באופן דיפרנציאלי על עובדים ישראלים </a:t>
            </a:r>
            <a:r>
              <a:rPr lang="he-IL" dirty="0" smtClean="0"/>
              <a:t>בענפי הכלכלה השונים, לא מוצאים השפעה שלהם על השכר בענפים עתירי הזרים.</a:t>
            </a:r>
          </a:p>
          <a:p>
            <a:pPr algn="r" rtl="1"/>
            <a:r>
              <a:rPr lang="he-IL" dirty="0" smtClean="0"/>
              <a:t> </a:t>
            </a:r>
          </a:p>
          <a:p>
            <a:pPr marL="285750" indent="-285750" algn="r" rtl="1">
              <a:buFont typeface="Arial" panose="020B0604020202020204" pitchFamily="34" charset="0"/>
              <a:buChar char="•"/>
            </a:pPr>
            <a:r>
              <a:rPr lang="he-IL" dirty="0"/>
              <a:t>כאשר מאפשרים לעובדים הזרים והפלסטינים להשפיע באופן דיפרנציאלי על עובדים ישראלים בעלי רמות השכלה שונות </a:t>
            </a:r>
            <a:r>
              <a:rPr lang="he-IL" dirty="0" smtClean="0"/>
              <a:t>מוצאים </a:t>
            </a:r>
            <a:r>
              <a:rPr lang="he-IL" dirty="0"/>
              <a:t>כי העובדים הזרים פוגעים בשכרם של מקומיים, יהודים ולא-יהודים, בעלי השכלה נמוכה (0-11 שנות לימוד). </a:t>
            </a:r>
            <a:endParaRPr lang="he-IL" dirty="0" smtClean="0"/>
          </a:p>
          <a:p>
            <a:pPr marL="285750" indent="-285750" algn="r" rtl="1">
              <a:buFont typeface="Arial" panose="020B0604020202020204" pitchFamily="34" charset="0"/>
              <a:buChar char="•"/>
            </a:pPr>
            <a:endParaRPr lang="he-IL" dirty="0" smtClean="0"/>
          </a:p>
          <a:p>
            <a:pPr marL="285750" indent="-285750" algn="r" rtl="1">
              <a:buFont typeface="Arial" panose="020B0604020202020204" pitchFamily="34" charset="0"/>
              <a:buChar char="•"/>
            </a:pPr>
            <a:r>
              <a:rPr lang="he-IL" dirty="0" smtClean="0"/>
              <a:t>גידול </a:t>
            </a:r>
            <a:r>
              <a:rPr lang="he-IL" dirty="0"/>
              <a:t>של נקודת אחוז </a:t>
            </a:r>
            <a:r>
              <a:rPr lang="he-IL" dirty="0" smtClean="0"/>
              <a:t>בחלקם </a:t>
            </a:r>
            <a:r>
              <a:rPr lang="he-IL" dirty="0"/>
              <a:t>של העובדים הזרים </a:t>
            </a:r>
            <a:r>
              <a:rPr lang="he-IL" dirty="0" smtClean="0"/>
              <a:t>במשק (תוספת </a:t>
            </a:r>
            <a:r>
              <a:rPr lang="he-IL" dirty="0"/>
              <a:t>של </a:t>
            </a:r>
            <a:r>
              <a:rPr lang="he-IL" dirty="0" smtClean="0"/>
              <a:t>15,000 זרים), מוביל </a:t>
            </a:r>
            <a:r>
              <a:rPr lang="he-IL" dirty="0"/>
              <a:t>לירידה של  % 0.9 בשכרם של יהודים בעלי השכלה נמוכה וירידה של  0.75% בשכרם של לא-יהודים בעלי השכלה נמוכה. </a:t>
            </a:r>
            <a:endParaRPr lang="he-IL" dirty="0" smtClean="0"/>
          </a:p>
          <a:p>
            <a:pPr marL="285750" indent="-285750" algn="r" rtl="1">
              <a:buFont typeface="Arial" panose="020B0604020202020204" pitchFamily="34" charset="0"/>
              <a:buChar char="•"/>
            </a:pPr>
            <a:endParaRPr lang="he-IL" dirty="0"/>
          </a:p>
          <a:p>
            <a:pPr marL="285750" indent="-285750" algn="r" rtl="1">
              <a:buFont typeface="Arial" panose="020B0604020202020204" pitchFamily="34" charset="0"/>
              <a:buChar char="•"/>
            </a:pPr>
            <a:r>
              <a:rPr lang="he-IL" dirty="0" smtClean="0"/>
              <a:t>בנוסף</a:t>
            </a:r>
            <a:r>
              <a:rPr lang="he-IL" dirty="0"/>
              <a:t>, עלייה של נקודת אחוז בחלקם של העובדים הפלסטינים מתואמת עם ירידה של 8% בשכרם של בוגרי תיכון יהודים (בעלי 12 שנות השכלה</a:t>
            </a:r>
            <a:r>
              <a:rPr lang="he-IL" dirty="0" smtClean="0"/>
              <a:t>).</a:t>
            </a:r>
            <a:endParaRPr lang="he-IL" dirty="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endParaRPr lang="he-IL" dirty="0" smtClean="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dirty="0" smtClean="0">
                <a:latin typeface="David" panose="020E0502060401010101" pitchFamily="34" charset="-79"/>
                <a:cs typeface="+mj-cs"/>
              </a:rPr>
              <a:t>עובדים יהודים ולא יהודים בענף החקלאות מרוויחים מנוכחות הזרים בענף, אך האפקט מוגבל שכן רק כ 2-3% מהמועסקים השכירים המקומיים עובדים בענף זה.</a:t>
            </a:r>
            <a:endParaRPr lang="he-IL" dirty="0" smtClean="0">
              <a:cs typeface="+mj-cs"/>
            </a:endParaRPr>
          </a:p>
          <a:p>
            <a:pPr marL="285750" indent="-285750" algn="r" rtl="1">
              <a:buFont typeface="Arial" panose="020B0604020202020204" pitchFamily="34" charset="0"/>
              <a:buChar char="•"/>
            </a:pPr>
            <a:endParaRPr lang="he-IL" dirty="0" smtClean="0"/>
          </a:p>
          <a:p>
            <a:pPr marL="285750" indent="-285750" algn="r" rtl="1">
              <a:buFont typeface="Arial" panose="020B0604020202020204" pitchFamily="34" charset="0"/>
              <a:buChar char="•"/>
            </a:pPr>
            <a:endParaRPr lang="he-IL" dirty="0" smtClean="0"/>
          </a:p>
        </p:txBody>
      </p:sp>
    </p:spTree>
    <p:extLst>
      <p:ext uri="{BB962C8B-B14F-4D97-AF65-F5344CB8AC3E}">
        <p14:creationId xmlns:p14="http://schemas.microsoft.com/office/powerpoint/2010/main" val="172437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96200" cy="3139321"/>
          </a:xfrm>
          <a:prstGeom prst="rect">
            <a:avLst/>
          </a:prstGeom>
          <a:noFill/>
        </p:spPr>
        <p:txBody>
          <a:bodyPr wrap="square" rtlCol="0">
            <a:spAutoFit/>
          </a:bodyPr>
          <a:lstStyle/>
          <a:p>
            <a:pPr algn="ctr" rtl="1"/>
            <a:r>
              <a:rPr lang="he-IL" b="1" u="sng" dirty="0">
                <a:latin typeface="David" panose="020E0502060401010101" pitchFamily="34" charset="-79"/>
                <a:cs typeface="David" panose="020E0502060401010101" pitchFamily="34" charset="-79"/>
              </a:rPr>
              <a:t>סיכום </a:t>
            </a:r>
            <a:r>
              <a:rPr lang="he-IL" b="1" u="sng" dirty="0" smtClean="0">
                <a:latin typeface="David" panose="020E0502060401010101" pitchFamily="34" charset="-79"/>
                <a:cs typeface="David" panose="020E0502060401010101" pitchFamily="34" charset="-79"/>
              </a:rPr>
              <a:t>הממצאים-תעסוקה</a:t>
            </a:r>
            <a:endParaRPr lang="he-IL" b="1" u="sng" dirty="0">
              <a:latin typeface="David" panose="020E0502060401010101" pitchFamily="34" charset="-79"/>
              <a:cs typeface="David" panose="020E0502060401010101" pitchFamily="34" charset="-79"/>
            </a:endParaRPr>
          </a:p>
          <a:p>
            <a:pPr algn="r" rtl="1"/>
            <a:endParaRPr lang="he-IL" dirty="0" smtClean="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endParaRPr lang="he-IL" dirty="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dirty="0" smtClean="0"/>
              <a:t>עובדים </a:t>
            </a:r>
            <a:r>
              <a:rPr lang="he-IL" dirty="0"/>
              <a:t>זרים </a:t>
            </a:r>
            <a:r>
              <a:rPr lang="he-IL" dirty="0" smtClean="0"/>
              <a:t>ועובדים </a:t>
            </a:r>
            <a:r>
              <a:rPr lang="he-IL" dirty="0"/>
              <a:t>פלשתינים מורידים את תעסוקת המקומיים (יהודים ולא-יהודים) בענפי </a:t>
            </a:r>
            <a:r>
              <a:rPr lang="he-IL" dirty="0" smtClean="0"/>
              <a:t>הבניה </a:t>
            </a:r>
            <a:r>
              <a:rPr lang="he-IL" dirty="0" err="1"/>
              <a:t>והתעשיה</a:t>
            </a:r>
            <a:r>
              <a:rPr lang="he-IL" dirty="0"/>
              <a:t>. </a:t>
            </a:r>
            <a:endParaRPr lang="he-IL" dirty="0" smtClean="0"/>
          </a:p>
          <a:p>
            <a:pPr marL="285750" indent="-285750" algn="r" rtl="1">
              <a:buFont typeface="Arial" panose="020B0604020202020204" pitchFamily="34" charset="0"/>
              <a:buChar char="•"/>
            </a:pPr>
            <a:endParaRPr lang="he-IL" dirty="0"/>
          </a:p>
          <a:p>
            <a:pPr marL="285750" indent="-285750" algn="r" rtl="1">
              <a:buFont typeface="Arial" panose="020B0604020202020204" pitchFamily="34" charset="0"/>
              <a:buChar char="•"/>
            </a:pPr>
            <a:r>
              <a:rPr lang="he-IL" dirty="0" smtClean="0"/>
              <a:t>כאשר </a:t>
            </a:r>
            <a:r>
              <a:rPr lang="he-IL" dirty="0"/>
              <a:t>מאפשרים להשפעה להשתנות בין קבוצות השכלה שונים של מקומיים נמצא שעובדים זרים פוגעים בתעסוקת מקומיים (יהודים ושאינם יהודים) בעלי השכלה נמוכה. ממצא זה יכול להעיד על זליגת (</a:t>
            </a:r>
            <a:r>
              <a:rPr lang="en-US" dirty="0"/>
              <a:t>spillover</a:t>
            </a:r>
            <a:r>
              <a:rPr lang="he-IL" dirty="0"/>
              <a:t>) ההשפעה לכלל העובדים הישראלים  בעלי השכלה נמוכה שאינם מועסקים בענפים עתירי עובדים זרים. </a:t>
            </a:r>
            <a:endParaRPr lang="en-US" dirty="0"/>
          </a:p>
          <a:p>
            <a:pPr marL="285750" indent="-285750" algn="r" rtl="1">
              <a:buFont typeface="Arial" panose="020B0604020202020204" pitchFamily="34" charset="0"/>
              <a:buChar char="•"/>
            </a:pPr>
            <a:endParaRPr lang="en-US" dirty="0"/>
          </a:p>
        </p:txBody>
      </p:sp>
    </p:spTree>
    <p:extLst>
      <p:ext uri="{BB962C8B-B14F-4D97-AF65-F5344CB8AC3E}">
        <p14:creationId xmlns:p14="http://schemas.microsoft.com/office/powerpoint/2010/main" val="17540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96200" cy="5632311"/>
          </a:xfrm>
          <a:prstGeom prst="rect">
            <a:avLst/>
          </a:prstGeom>
          <a:noFill/>
        </p:spPr>
        <p:txBody>
          <a:bodyPr wrap="square" rtlCol="0">
            <a:spAutoFit/>
          </a:bodyPr>
          <a:lstStyle/>
          <a:p>
            <a:pPr algn="ctr" rtl="1"/>
            <a:r>
              <a:rPr lang="he-IL" b="1" dirty="0"/>
              <a:t>סיכום ומסקנות </a:t>
            </a:r>
          </a:p>
          <a:p>
            <a:pPr algn="r" rtl="1"/>
            <a:endParaRPr lang="he-IL" dirty="0" smtClean="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endParaRPr lang="he-IL" dirty="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dirty="0"/>
              <a:t>המסקנה העיקרית הנובעת מהניתוח היא כי האומדנים דומים ליהודים </a:t>
            </a:r>
            <a:r>
              <a:rPr lang="he-IL" dirty="0" err="1"/>
              <a:t>ולשאינם</a:t>
            </a:r>
            <a:r>
              <a:rPr lang="he-IL" dirty="0"/>
              <a:t>-יהודים וכי השפעת הזרים לא מוגבלת בהכרח לענפים עתירי עובדים זרים. יחד עם זאת, בשל הריכוזיות של ישראלים לא יהודים בענפים עתירי עובדים זרים ובשל חלקם הגדול של ישראלים לא יהודים בעלי השכלה נמוכה, הפגיעה הכוללת בהם כתוצאה מהעסקת עובדים זרים גדולה יותר בהיקפה.</a:t>
            </a:r>
          </a:p>
          <a:p>
            <a:pPr marL="285750" indent="-285750" algn="r" rtl="1">
              <a:buFont typeface="Arial" panose="020B0604020202020204" pitchFamily="34" charset="0"/>
              <a:buChar char="•"/>
            </a:pPr>
            <a:endParaRPr lang="he-IL" dirty="0"/>
          </a:p>
          <a:p>
            <a:pPr algn="r" rtl="1"/>
            <a:endParaRPr lang="he-IL" dirty="0"/>
          </a:p>
          <a:p>
            <a:pPr marL="285750" indent="-285750" algn="r" rtl="1">
              <a:buFont typeface="Arial" panose="020B0604020202020204" pitchFamily="34" charset="0"/>
              <a:buChar char="•"/>
            </a:pPr>
            <a:r>
              <a:rPr lang="he-IL" dirty="0"/>
              <a:t>על פי ממצאי גישת ההשכלה העובדים הזרים משפיעים לרעה על השכר והתעסוקה של </a:t>
            </a:r>
            <a:r>
              <a:rPr lang="he-IL" dirty="0" err="1"/>
              <a:t>נושרי</a:t>
            </a:r>
            <a:r>
              <a:rPr lang="he-IL" dirty="0"/>
              <a:t>-תיכון הן בקרב יהודים והן בקרב לא יהודים. בנוסף, השכר של גברים יהודים בוגרי תיכון מושפע לרעה גם מהעובדים הפלסטינים. </a:t>
            </a:r>
          </a:p>
          <a:p>
            <a:pPr algn="r" rtl="1"/>
            <a:endParaRPr lang="he-IL" dirty="0"/>
          </a:p>
          <a:p>
            <a:pPr algn="r" rtl="1"/>
            <a:endParaRPr lang="he-IL" dirty="0"/>
          </a:p>
          <a:p>
            <a:pPr marL="285750" indent="-285750" algn="r" rtl="1">
              <a:buFont typeface="Arial" panose="020B0604020202020204" pitchFamily="34" charset="0"/>
              <a:buChar char="•"/>
            </a:pPr>
            <a:r>
              <a:rPr lang="he-IL" dirty="0"/>
              <a:t>תוצאות הגישה הענפית מרמזות כי העסקתם של עובדים יהודים ולא יהודים בענפי </a:t>
            </a:r>
            <a:r>
              <a:rPr lang="he-IL" dirty="0" err="1"/>
              <a:t>התעשיה</a:t>
            </a:r>
            <a:r>
              <a:rPr lang="he-IL" dirty="0"/>
              <a:t> </a:t>
            </a:r>
            <a:r>
              <a:rPr lang="he-IL" dirty="0" smtClean="0"/>
              <a:t>והבניה </a:t>
            </a:r>
            <a:r>
              <a:rPr lang="he-IL" dirty="0"/>
              <a:t>מושפעת לרעה הן מהעובדים הזרים והן מהעובדים הפלסטינים. עם זאת,  לא מצאנו בגישה הענפית עדות לירידת השכר של הישראלים המועסקים בענפי הכלכלה עתירי העבודה הזרה.</a:t>
            </a:r>
          </a:p>
          <a:p>
            <a:pPr marL="285750" indent="-285750" algn="r" rtl="1">
              <a:buFont typeface="Arial" panose="020B0604020202020204" pitchFamily="34" charset="0"/>
              <a:buChar char="•"/>
            </a:pPr>
            <a:endParaRPr lang="en-US" dirty="0"/>
          </a:p>
        </p:txBody>
      </p:sp>
    </p:spTree>
    <p:extLst>
      <p:ext uri="{BB962C8B-B14F-4D97-AF65-F5344CB8AC3E}">
        <p14:creationId xmlns:p14="http://schemas.microsoft.com/office/powerpoint/2010/main" val="402968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96200" cy="6186309"/>
          </a:xfrm>
          <a:prstGeom prst="rect">
            <a:avLst/>
          </a:prstGeom>
          <a:noFill/>
        </p:spPr>
        <p:txBody>
          <a:bodyPr wrap="square" rtlCol="0">
            <a:spAutoFit/>
          </a:bodyPr>
          <a:lstStyle/>
          <a:p>
            <a:pPr algn="ctr" rtl="1"/>
            <a:r>
              <a:rPr lang="he-IL" b="1" dirty="0" smtClean="0"/>
              <a:t>המלצות למדיניות </a:t>
            </a:r>
            <a:endParaRPr lang="he-IL" b="1" dirty="0"/>
          </a:p>
          <a:p>
            <a:pPr algn="r" rtl="1"/>
            <a:endParaRPr lang="he-IL" dirty="0" smtClean="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endParaRPr lang="he-IL" dirty="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dirty="0" smtClean="0"/>
              <a:t>הנוכחות של הזרים בארץ מעידה על נחיצותם, כך שהפחתת מספרם בלי מציאת חלופה של אספקת עובדים סדירים לענפי הבניה והחקלאות אינה ישימה.</a:t>
            </a:r>
            <a:endParaRPr lang="he-IL" dirty="0"/>
          </a:p>
          <a:p>
            <a:pPr marL="285750" indent="-285750" algn="r" rtl="1">
              <a:buFont typeface="Arial" panose="020B0604020202020204" pitchFamily="34" charset="0"/>
              <a:buChar char="•"/>
            </a:pPr>
            <a:endParaRPr lang="he-IL" dirty="0"/>
          </a:p>
          <a:p>
            <a:pPr algn="r" rtl="1"/>
            <a:endParaRPr lang="he-IL" dirty="0"/>
          </a:p>
          <a:p>
            <a:pPr marL="285750" indent="-285750" algn="r" rtl="1">
              <a:buFont typeface="Arial" panose="020B0604020202020204" pitchFamily="34" charset="0"/>
              <a:buChar char="•"/>
            </a:pPr>
            <a:r>
              <a:rPr lang="he-IL" dirty="0" smtClean="0"/>
              <a:t>מדיניות ארוכת טווח צריכה להתמקד </a:t>
            </a:r>
            <a:r>
              <a:rPr lang="he-IL" dirty="0" err="1" smtClean="0"/>
              <a:t>בתמרוץ</a:t>
            </a:r>
            <a:r>
              <a:rPr lang="he-IL" dirty="0" smtClean="0"/>
              <a:t> עובדים ישראלים לעבוד בענף הבניה (גם חקלאות)  ע"י הבטחת שכר גבוה יותר לישראלים בענף והבטחת בטחון תעסוקתי. לדוגמא, הארכת תקופת הסבסוד של עבודות מועדפות לחיילים משוחררים.</a:t>
            </a:r>
          </a:p>
          <a:p>
            <a:pPr marL="285750" indent="-285750" algn="r" rtl="1">
              <a:buFont typeface="Arial" panose="020B0604020202020204" pitchFamily="34" charset="0"/>
              <a:buChar char="•"/>
            </a:pPr>
            <a:endParaRPr lang="he-IL" dirty="0" smtClean="0"/>
          </a:p>
          <a:p>
            <a:pPr marL="285750" indent="-285750" algn="r" rtl="1">
              <a:buFont typeface="Arial" panose="020B0604020202020204" pitchFamily="34" charset="0"/>
              <a:buChar char="•"/>
            </a:pPr>
            <a:r>
              <a:rPr lang="he-IL" dirty="0" smtClean="0"/>
              <a:t>על מנת להבטיח את הארעיות של הזרים בישראל מומלץ לאפשר העסקת זרים ויבוא טכנולוגיות מתקדמות לבניה בפרויקטים </a:t>
            </a:r>
            <a:r>
              <a:rPr lang="he-IL" dirty="0" err="1" smtClean="0"/>
              <a:t>יעודיים</a:t>
            </a:r>
            <a:r>
              <a:rPr lang="he-IL" dirty="0" smtClean="0"/>
              <a:t>/זמניים (דוגמת הרכבת הקלה) וליצור העדפה לעובדים ישראלים בפרויקטים השוטפים בענף (בניה למגורים ותעשיה וכו').</a:t>
            </a:r>
          </a:p>
          <a:p>
            <a:pPr algn="r" rtl="1"/>
            <a:r>
              <a:rPr lang="he-IL" dirty="0" smtClean="0"/>
              <a:t> </a:t>
            </a:r>
            <a:endParaRPr lang="he-IL" dirty="0"/>
          </a:p>
          <a:p>
            <a:pPr marL="285750" indent="-285750" algn="r" rtl="1">
              <a:buFont typeface="Arial" panose="020B0604020202020204" pitchFamily="34" charset="0"/>
              <a:buChar char="•"/>
            </a:pPr>
            <a:r>
              <a:rPr lang="he-IL" dirty="0" smtClean="0"/>
              <a:t>ניתן להציע לקבלנים מתווה תעסוקה של העסקת עובדים זרים וישראלים ביחס קבוע כלשהו.</a:t>
            </a:r>
            <a:endParaRPr lang="he-IL" dirty="0"/>
          </a:p>
          <a:p>
            <a:pPr algn="r" rtl="1"/>
            <a:endParaRPr lang="he-IL" dirty="0"/>
          </a:p>
          <a:p>
            <a:pPr marL="285750" indent="-285750" algn="r" rtl="1">
              <a:buFont typeface="Arial" panose="020B0604020202020204" pitchFamily="34" charset="0"/>
              <a:buChar char="•"/>
            </a:pPr>
            <a:r>
              <a:rPr lang="he-IL" dirty="0" smtClean="0"/>
              <a:t>בכל מדיניות שתבחר, יש </a:t>
            </a:r>
            <a:r>
              <a:rPr lang="he-IL" dirty="0" err="1" smtClean="0"/>
              <a:t>לודא</a:t>
            </a:r>
            <a:r>
              <a:rPr lang="he-IL" dirty="0" smtClean="0"/>
              <a:t> אכיפה של המדיניות.</a:t>
            </a:r>
            <a:endParaRPr lang="he-IL" dirty="0"/>
          </a:p>
          <a:p>
            <a:pPr marL="285750" indent="-285750" algn="r" rtl="1">
              <a:buFont typeface="Arial" panose="020B0604020202020204" pitchFamily="34" charset="0"/>
              <a:buChar char="•"/>
            </a:pPr>
            <a:endParaRPr lang="en-US" dirty="0"/>
          </a:p>
        </p:txBody>
      </p:sp>
    </p:spTree>
    <p:extLst>
      <p:ext uri="{BB962C8B-B14F-4D97-AF65-F5344CB8AC3E}">
        <p14:creationId xmlns:p14="http://schemas.microsoft.com/office/powerpoint/2010/main" val="187166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49273249"/>
              </p:ext>
            </p:extLst>
          </p:nvPr>
        </p:nvGraphicFramePr>
        <p:xfrm>
          <a:off x="1828800" y="762000"/>
          <a:ext cx="6553199" cy="5689806"/>
        </p:xfrm>
        <a:graphic>
          <a:graphicData uri="http://schemas.openxmlformats.org/drawingml/2006/table">
            <a:tbl>
              <a:tblPr>
                <a:tableStyleId>{5C22544A-7EE6-4342-B048-85BDC9FD1C3A}</a:tableStyleId>
              </a:tblPr>
              <a:tblGrid>
                <a:gridCol w="2531509">
                  <a:extLst>
                    <a:ext uri="{9D8B030D-6E8A-4147-A177-3AD203B41FA5}">
                      <a16:colId xmlns:a16="http://schemas.microsoft.com/office/drawing/2014/main" val="20000"/>
                    </a:ext>
                  </a:extLst>
                </a:gridCol>
                <a:gridCol w="804338">
                  <a:extLst>
                    <a:ext uri="{9D8B030D-6E8A-4147-A177-3AD203B41FA5}">
                      <a16:colId xmlns:a16="http://schemas.microsoft.com/office/drawing/2014/main" val="20001"/>
                    </a:ext>
                  </a:extLst>
                </a:gridCol>
                <a:gridCol w="804338">
                  <a:extLst>
                    <a:ext uri="{9D8B030D-6E8A-4147-A177-3AD203B41FA5}">
                      <a16:colId xmlns:a16="http://schemas.microsoft.com/office/drawing/2014/main" val="20002"/>
                    </a:ext>
                  </a:extLst>
                </a:gridCol>
                <a:gridCol w="804338">
                  <a:extLst>
                    <a:ext uri="{9D8B030D-6E8A-4147-A177-3AD203B41FA5}">
                      <a16:colId xmlns:a16="http://schemas.microsoft.com/office/drawing/2014/main" val="20003"/>
                    </a:ext>
                  </a:extLst>
                </a:gridCol>
                <a:gridCol w="804338">
                  <a:extLst>
                    <a:ext uri="{9D8B030D-6E8A-4147-A177-3AD203B41FA5}">
                      <a16:colId xmlns:a16="http://schemas.microsoft.com/office/drawing/2014/main" val="20004"/>
                    </a:ext>
                  </a:extLst>
                </a:gridCol>
                <a:gridCol w="804338">
                  <a:extLst>
                    <a:ext uri="{9D8B030D-6E8A-4147-A177-3AD203B41FA5}">
                      <a16:colId xmlns:a16="http://schemas.microsoft.com/office/drawing/2014/main" val="20005"/>
                    </a:ext>
                  </a:extLst>
                </a:gridCol>
              </a:tblGrid>
              <a:tr h="309033">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לא 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309033">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(1)</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(2)</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(4)</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a:effectLst/>
                        </a:rPr>
                        <a:t>(5)</a:t>
                      </a: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309033">
                <a:tc>
                  <a:txBody>
                    <a:bodyPr/>
                    <a:lstStyle/>
                    <a:p>
                      <a:pPr algn="l" rtl="1" fontAlgn="ctr"/>
                      <a:r>
                        <a:rPr lang="he-IL" sz="1400" u="none" strike="noStrike" dirty="0">
                          <a:effectLst/>
                        </a:rPr>
                        <a:t>משתנה מסביר</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1"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309033">
                <a:tc>
                  <a:txBody>
                    <a:bodyPr/>
                    <a:lstStyle/>
                    <a:p>
                      <a:pPr algn="l" fontAlgn="ctr"/>
                      <a:endParaRPr lang="he-IL" sz="1400" b="1"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309033">
                <a:tc>
                  <a:txBody>
                    <a:bodyPr/>
                    <a:lstStyle/>
                    <a:p>
                      <a:pPr algn="l"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309033">
                <a:tc>
                  <a:txBody>
                    <a:bodyPr/>
                    <a:lstStyle/>
                    <a:p>
                      <a:pPr algn="l" fontAlgn="ctr"/>
                      <a:r>
                        <a:rPr lang="en-US" sz="1400" u="none" strike="noStrike" dirty="0" smtClean="0">
                          <a:effectLst/>
                        </a:rPr>
                        <a:t>S_FW</a:t>
                      </a:r>
                      <a:r>
                        <a:rPr lang="he-IL" sz="1400" u="none" strike="noStrike" dirty="0" smtClean="0">
                          <a:effectLst/>
                        </a:rPr>
                        <a:t> </a:t>
                      </a:r>
                      <a:r>
                        <a:rPr lang="en-US" sz="1400" u="none" strike="noStrike" dirty="0" smtClean="0">
                          <a:effectLst/>
                        </a:rPr>
                        <a:t>* </a:t>
                      </a:r>
                      <a:r>
                        <a:rPr lang="he-IL" sz="1400" u="none" strike="noStrike" dirty="0" smtClean="0">
                          <a:effectLst/>
                        </a:rPr>
                        <a:t>חקלאות</a:t>
                      </a:r>
                      <a:endParaRPr lang="he-IL" sz="1400" b="0" i="1"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0.333</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dirty="0" smtClean="0">
                          <a:effectLst/>
                        </a:rPr>
                        <a:t>9.766***</a:t>
                      </a:r>
                      <a:endParaRPr lang="he-IL" sz="1400" b="0" i="0" u="none" strike="noStrike" dirty="0">
                        <a:solidFill>
                          <a:srgbClr val="000000"/>
                        </a:solidFill>
                        <a:effectLst/>
                        <a:latin typeface="Arial"/>
                      </a:endParaRPr>
                    </a:p>
                  </a:txBody>
                  <a:tcPr marL="9525" marR="9525" marT="9525" marB="0" anchor="b"/>
                </a:tc>
                <a:tc>
                  <a:txBody>
                    <a:bodyPr/>
                    <a:lstStyle/>
                    <a:p>
                      <a:pPr algn="l" rtl="0" fontAlgn="ctr"/>
                      <a:r>
                        <a:rPr lang="he-IL" sz="1400" u="none" strike="noStrike" smtClean="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-2.345***</a:t>
                      </a:r>
                      <a:endParaRPr lang="he-IL" sz="1400" b="0" i="0" u="none" strike="noStrike">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9.635***</a:t>
                      </a:r>
                      <a:endParaRPr lang="he-IL"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5"/>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(2.677)</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dirty="0" smtClean="0">
                          <a:effectLst/>
                        </a:rPr>
                        <a:t>(2.930)</a:t>
                      </a:r>
                      <a:endParaRPr lang="he-IL" sz="1400" b="0" i="0" u="none" strike="noStrike" dirty="0">
                        <a:solidFill>
                          <a:srgbClr val="000000"/>
                        </a:solidFill>
                        <a:effectLst/>
                        <a:latin typeface="Arial"/>
                      </a:endParaRPr>
                    </a:p>
                  </a:txBody>
                  <a:tcPr marL="9525" marR="9525" marT="9525" marB="0"/>
                </a:tc>
                <a:tc>
                  <a:txBody>
                    <a:bodyPr/>
                    <a:lstStyle/>
                    <a:p>
                      <a:pPr algn="l" rtl="0" fontAlgn="ctr"/>
                      <a:r>
                        <a:rPr lang="he-IL" sz="1400" u="none" strike="noStrike" smtClean="0">
                          <a:effectLst/>
                        </a:rPr>
                        <a:t> </a:t>
                      </a:r>
                      <a:endParaRPr lang="he-IL" sz="1400" b="0" i="0"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(0.566)</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(3.066)   </a:t>
                      </a:r>
                      <a:endParaRPr lang="he-IL" sz="14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10006"/>
                  </a:ext>
                </a:extLst>
              </a:tr>
              <a:tr h="309033">
                <a:tc>
                  <a:txBody>
                    <a:bodyPr/>
                    <a:lstStyle/>
                    <a:p>
                      <a:pPr algn="l" fontAlgn="ctr"/>
                      <a:r>
                        <a:rPr lang="en-US" sz="1400" u="none" strike="noStrike" dirty="0" smtClean="0">
                          <a:effectLst/>
                        </a:rPr>
                        <a:t>S_FW * </a:t>
                      </a:r>
                      <a:r>
                        <a:rPr lang="he-IL" sz="1400" u="none" strike="noStrike" dirty="0" smtClean="0">
                          <a:effectLst/>
                        </a:rPr>
                        <a:t>בניה</a:t>
                      </a:r>
                      <a:endParaRPr lang="he-IL" sz="1400" b="0" i="1"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dirty="0" smtClean="0">
                          <a:effectLst/>
                        </a:rPr>
                        <a:t>0.350</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1.505</a:t>
                      </a:r>
                      <a:endParaRPr lang="he-IL" sz="1400" b="0" i="0" u="none" strike="noStrike" dirty="0">
                        <a:solidFill>
                          <a:srgbClr val="000000"/>
                        </a:solidFill>
                        <a:effectLst/>
                        <a:latin typeface="Arial"/>
                      </a:endParaRPr>
                    </a:p>
                  </a:txBody>
                  <a:tcPr marL="9525" marR="9525" marT="9525" marB="0" anchor="b"/>
                </a:tc>
                <a:tc>
                  <a:txBody>
                    <a:bodyPr/>
                    <a:lstStyle/>
                    <a:p>
                      <a:pPr algn="l" rtl="0" fontAlgn="ctr"/>
                      <a:r>
                        <a:rPr lang="he-IL" sz="1400" u="none" strike="noStrike" smtClean="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-1.056</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0.597   </a:t>
                      </a:r>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7"/>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(0.561)</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(0.997)</a:t>
                      </a:r>
                      <a:endParaRPr lang="he-IL" sz="1400" b="0" i="0" u="none" strike="noStrike" dirty="0">
                        <a:solidFill>
                          <a:srgbClr val="000000"/>
                        </a:solidFill>
                        <a:effectLst/>
                        <a:latin typeface="Arial"/>
                      </a:endParaRPr>
                    </a:p>
                  </a:txBody>
                  <a:tcPr marL="9525" marR="9525" marT="9525" marB="0"/>
                </a:tc>
                <a:tc>
                  <a:txBody>
                    <a:bodyPr/>
                    <a:lstStyle/>
                    <a:p>
                      <a:pPr algn="l" rtl="0" fontAlgn="ctr"/>
                      <a:r>
                        <a:rPr lang="he-IL" sz="1400" u="none" strike="noStrike" smtClean="0">
                          <a:effectLst/>
                        </a:rPr>
                        <a:t> </a:t>
                      </a:r>
                      <a:endParaRPr lang="he-IL" sz="1400" b="0" i="0"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(0.750)</a:t>
                      </a:r>
                      <a:endParaRPr lang="he-IL" sz="1400" b="0" i="0"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(1.431)   </a:t>
                      </a:r>
                      <a:endParaRPr lang="he-IL" sz="14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10008"/>
                  </a:ext>
                </a:extLst>
              </a:tr>
              <a:tr h="309033">
                <a:tc>
                  <a:txBody>
                    <a:bodyPr/>
                    <a:lstStyle/>
                    <a:p>
                      <a:pPr algn="l" fontAlgn="ctr"/>
                      <a:r>
                        <a:rPr lang="en-US" sz="1400" u="none" strike="noStrike" dirty="0" smtClean="0">
                          <a:effectLst/>
                        </a:rPr>
                        <a:t>S_FW * </a:t>
                      </a:r>
                      <a:r>
                        <a:rPr lang="he-IL" sz="1400" u="none" strike="noStrike" dirty="0" smtClean="0">
                          <a:effectLst/>
                        </a:rPr>
                        <a:t>תעשיה</a:t>
                      </a:r>
                      <a:endParaRPr lang="he-IL" sz="1400" b="0" i="1"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-0.028</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0.663</a:t>
                      </a:r>
                      <a:endParaRPr lang="he-IL" sz="1400" b="0" i="0" u="none" strike="noStrike" dirty="0">
                        <a:solidFill>
                          <a:srgbClr val="000000"/>
                        </a:solidFill>
                        <a:effectLst/>
                        <a:latin typeface="Arial"/>
                      </a:endParaRPr>
                    </a:p>
                  </a:txBody>
                  <a:tcPr marL="9525" marR="9525" marT="9525" marB="0" anchor="b"/>
                </a:tc>
                <a:tc>
                  <a:txBody>
                    <a:bodyPr/>
                    <a:lstStyle/>
                    <a:p>
                      <a:pPr algn="l" rtl="0" fontAlgn="ctr"/>
                      <a:r>
                        <a:rPr lang="he-IL" sz="1400" u="none" strike="noStrike" smtClean="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-0.971</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0.815   </a:t>
                      </a:r>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9"/>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(0.409)</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(0.889)</a:t>
                      </a:r>
                      <a:endParaRPr lang="he-IL" sz="1400" b="0" i="0" u="none" strike="noStrike" dirty="0">
                        <a:solidFill>
                          <a:srgbClr val="000000"/>
                        </a:solidFill>
                        <a:effectLst/>
                        <a:latin typeface="Arial"/>
                      </a:endParaRPr>
                    </a:p>
                  </a:txBody>
                  <a:tcPr marL="9525" marR="9525" marT="9525" marB="0"/>
                </a:tc>
                <a:tc>
                  <a:txBody>
                    <a:bodyPr/>
                    <a:lstStyle/>
                    <a:p>
                      <a:pPr algn="l" rtl="0" fontAlgn="ctr"/>
                      <a:r>
                        <a:rPr lang="he-IL" sz="1400" u="none" strike="noStrike" smtClean="0">
                          <a:effectLst/>
                        </a:rPr>
                        <a:t> </a:t>
                      </a:r>
                      <a:endParaRPr lang="he-IL" sz="1400" b="0" i="0"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(0.872)</a:t>
                      </a:r>
                      <a:endParaRPr lang="he-IL" sz="1400" b="0" i="0"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(0.942)   </a:t>
                      </a:r>
                      <a:endParaRPr lang="he-IL" sz="14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10010"/>
                  </a:ext>
                </a:extLst>
              </a:tr>
              <a:tr h="309033">
                <a:tc>
                  <a:txBody>
                    <a:bodyPr/>
                    <a:lstStyle/>
                    <a:p>
                      <a:pPr algn="l" fontAlgn="ctr"/>
                      <a:r>
                        <a:rPr lang="en-US" sz="1400" u="none" strike="noStrike" dirty="0" smtClean="0">
                          <a:effectLst/>
                        </a:rPr>
                        <a:t>S_PW *</a:t>
                      </a:r>
                      <a:r>
                        <a:rPr lang="he-IL" sz="1400" u="none" strike="noStrike" dirty="0" smtClean="0">
                          <a:effectLst/>
                        </a:rPr>
                        <a:t>חקלאות </a:t>
                      </a:r>
                      <a:endParaRPr lang="he-IL" sz="1400" b="0" i="1"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-1.362</a:t>
                      </a:r>
                      <a:endParaRPr lang="he-IL" sz="1400" b="0" i="0" u="none" strike="noStrike">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6.991</a:t>
                      </a:r>
                      <a:endParaRPr lang="he-IL" sz="1400" b="0" i="0" u="none" strike="noStrike" dirty="0">
                        <a:solidFill>
                          <a:srgbClr val="000000"/>
                        </a:solidFill>
                        <a:effectLst/>
                        <a:latin typeface="Arial"/>
                      </a:endParaRPr>
                    </a:p>
                  </a:txBody>
                  <a:tcPr marL="9525" marR="9525" marT="9525" marB="0" anchor="b"/>
                </a:tc>
                <a:tc>
                  <a:txBody>
                    <a:bodyPr/>
                    <a:lstStyle/>
                    <a:p>
                      <a:pPr algn="l" rtl="0" fontAlgn="ctr"/>
                      <a:r>
                        <a:rPr lang="he-IL" sz="1400" u="none" strike="noStrike" smtClean="0">
                          <a:effectLst/>
                        </a:rPr>
                        <a:t> </a:t>
                      </a:r>
                      <a:endParaRPr lang="he-IL" sz="1400" b="0" i="0" u="none" strike="noStrike">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-1.256**</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6.141   </a:t>
                      </a:r>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1"/>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(1.635)</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(7.204)</a:t>
                      </a:r>
                      <a:endParaRPr lang="he-IL" sz="1400" b="0" i="0" u="none" strike="noStrike">
                        <a:solidFill>
                          <a:srgbClr val="000000"/>
                        </a:solidFill>
                        <a:effectLst/>
                        <a:latin typeface="Arial"/>
                      </a:endParaRPr>
                    </a:p>
                  </a:txBody>
                  <a:tcPr marL="9525" marR="9525" marT="9525" marB="0"/>
                </a:tc>
                <a:tc>
                  <a:txBody>
                    <a:bodyPr/>
                    <a:lstStyle/>
                    <a:p>
                      <a:pPr algn="l" rtl="0" fontAlgn="ctr"/>
                      <a:r>
                        <a:rPr lang="he-IL" sz="1400" u="none" strike="noStrike" smtClean="0">
                          <a:effectLst/>
                        </a:rPr>
                        <a:t> </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(0.510)</a:t>
                      </a:r>
                      <a:endParaRPr lang="he-IL" sz="1400" b="0" i="0"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(7.967)   </a:t>
                      </a:r>
                      <a:endParaRPr lang="he-IL" sz="14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10012"/>
                  </a:ext>
                </a:extLst>
              </a:tr>
              <a:tr h="309033">
                <a:tc>
                  <a:txBody>
                    <a:bodyPr/>
                    <a:lstStyle/>
                    <a:p>
                      <a:pPr algn="l" fontAlgn="ctr"/>
                      <a:r>
                        <a:rPr lang="en-US" sz="1400" u="none" strike="noStrike" dirty="0" smtClean="0">
                          <a:effectLst/>
                        </a:rPr>
                        <a:t>S_PW</a:t>
                      </a:r>
                      <a:r>
                        <a:rPr lang="he-IL" sz="1400" u="none" strike="noStrike" dirty="0" smtClean="0">
                          <a:effectLst/>
                        </a:rPr>
                        <a:t> </a:t>
                      </a:r>
                      <a:r>
                        <a:rPr lang="en-US" sz="1400" u="none" strike="noStrike" dirty="0" smtClean="0">
                          <a:effectLst/>
                        </a:rPr>
                        <a:t>* </a:t>
                      </a:r>
                      <a:r>
                        <a:rPr lang="he-IL" sz="1400" u="none" strike="noStrike" dirty="0" smtClean="0">
                          <a:effectLst/>
                        </a:rPr>
                        <a:t>בניה</a:t>
                      </a:r>
                      <a:endParaRPr lang="he-IL" sz="1400" b="0" i="1"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0.092</a:t>
                      </a:r>
                      <a:endParaRPr lang="he-IL" sz="1400" b="0" i="0" u="none" strike="noStrike">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1.909</a:t>
                      </a:r>
                      <a:endParaRPr lang="he-IL" sz="1400" b="0" i="0" u="none" strike="noStrike">
                        <a:solidFill>
                          <a:srgbClr val="000000"/>
                        </a:solidFill>
                        <a:effectLst/>
                        <a:latin typeface="Arial"/>
                      </a:endParaRPr>
                    </a:p>
                  </a:txBody>
                  <a:tcPr marL="9525" marR="9525" marT="9525" marB="0" anchor="b"/>
                </a:tc>
                <a:tc>
                  <a:txBody>
                    <a:bodyPr/>
                    <a:lstStyle/>
                    <a:p>
                      <a:pPr algn="l" rtl="0" fontAlgn="ctr"/>
                      <a:r>
                        <a:rPr lang="he-IL" sz="1400" u="none" strike="noStrike" smtClean="0">
                          <a:effectLst/>
                        </a:rPr>
                        <a:t> </a:t>
                      </a:r>
                      <a:endParaRPr lang="he-IL" sz="1400" b="0" i="0" u="none" strike="noStrike">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1.106</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1.219   </a:t>
                      </a:r>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3"/>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rtl="0" fontAlgn="b"/>
                      <a:r>
                        <a:rPr lang="he-IL" sz="1400" u="none" strike="noStrike" smtClean="0">
                          <a:effectLst/>
                        </a:rPr>
                        <a:t>(0.467)</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(1.235)</a:t>
                      </a:r>
                      <a:endParaRPr lang="he-IL" sz="1400" b="0" i="0" u="none" strike="noStrike" dirty="0">
                        <a:solidFill>
                          <a:srgbClr val="000000"/>
                        </a:solidFill>
                        <a:effectLst/>
                        <a:latin typeface="Arial"/>
                      </a:endParaRPr>
                    </a:p>
                  </a:txBody>
                  <a:tcPr marL="9525" marR="9525" marT="9525" marB="0"/>
                </a:tc>
                <a:tc>
                  <a:txBody>
                    <a:bodyPr/>
                    <a:lstStyle/>
                    <a:p>
                      <a:pPr algn="l" rtl="0" fontAlgn="ctr"/>
                      <a:r>
                        <a:rPr lang="he-IL" sz="1400" u="none" strike="noStrike" smtClean="0">
                          <a:effectLst/>
                        </a:rPr>
                        <a:t> </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(0.872)</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(1.586)   </a:t>
                      </a:r>
                      <a:endParaRPr lang="he-IL" sz="14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10014"/>
                  </a:ext>
                </a:extLst>
              </a:tr>
              <a:tr h="309033">
                <a:tc>
                  <a:txBody>
                    <a:bodyPr/>
                    <a:lstStyle/>
                    <a:p>
                      <a:pPr algn="l" fontAlgn="ctr"/>
                      <a:r>
                        <a:rPr lang="en-US" sz="1400" u="none" strike="noStrike" dirty="0" smtClean="0">
                          <a:effectLst/>
                        </a:rPr>
                        <a:t>S_PW * </a:t>
                      </a:r>
                      <a:r>
                        <a:rPr lang="he-IL" sz="1400" u="none" strike="noStrike" dirty="0" smtClean="0">
                          <a:effectLst/>
                        </a:rPr>
                        <a:t>תעשיה</a:t>
                      </a:r>
                      <a:endParaRPr lang="he-IL" sz="1400" b="0" i="1" u="none" strike="noStrike" dirty="0">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-1.077***</a:t>
                      </a:r>
                      <a:endParaRPr lang="he-IL" sz="1400" b="0" i="0" u="none" strike="noStrike" dirty="0">
                        <a:solidFill>
                          <a:srgbClr val="000000"/>
                        </a:solidFill>
                        <a:effectLst/>
                        <a:latin typeface="Arial"/>
                      </a:endParaRPr>
                    </a:p>
                  </a:txBody>
                  <a:tcPr marL="9525" marR="9525" marT="9525" marB="0" anchor="b"/>
                </a:tc>
                <a:tc>
                  <a:txBody>
                    <a:bodyPr/>
                    <a:lstStyle/>
                    <a:p>
                      <a:pPr algn="l" rtl="0" fontAlgn="b"/>
                      <a:r>
                        <a:rPr lang="he-IL" sz="1400" u="none" strike="noStrike" smtClean="0">
                          <a:effectLst/>
                        </a:rPr>
                        <a:t>-0.341</a:t>
                      </a:r>
                      <a:endParaRPr lang="he-IL" sz="1400" b="0" i="0" u="none" strike="noStrike">
                        <a:solidFill>
                          <a:srgbClr val="000000"/>
                        </a:solidFill>
                        <a:effectLst/>
                        <a:latin typeface="Arial"/>
                      </a:endParaRPr>
                    </a:p>
                  </a:txBody>
                  <a:tcPr marL="9525" marR="9525" marT="9525" marB="0" anchor="b"/>
                </a:tc>
                <a:tc>
                  <a:txBody>
                    <a:bodyPr/>
                    <a:lstStyle/>
                    <a:p>
                      <a:pPr algn="l" rtl="0" fontAlgn="ctr"/>
                      <a:r>
                        <a:rPr lang="he-IL" sz="1400" u="none" strike="noStrike" smtClean="0">
                          <a:effectLst/>
                        </a:rPr>
                        <a:t> </a:t>
                      </a:r>
                      <a:endParaRPr lang="he-IL" sz="1400" b="0" i="0" u="none" strike="noStrike">
                        <a:solidFill>
                          <a:srgbClr val="000000"/>
                        </a:solidFill>
                        <a:effectLst/>
                        <a:latin typeface="Arial"/>
                      </a:endParaRPr>
                    </a:p>
                  </a:txBody>
                  <a:tcPr marL="9525" marR="9525" marT="9525" marB="0" anchor="ctr"/>
                </a:tc>
                <a:tc>
                  <a:txBody>
                    <a:bodyPr/>
                    <a:lstStyle/>
                    <a:p>
                      <a:pPr algn="l" rtl="0" fontAlgn="b"/>
                      <a:r>
                        <a:rPr lang="he-IL" sz="1400" u="none" strike="noStrike" smtClean="0">
                          <a:effectLst/>
                        </a:rPr>
                        <a:t>0.448</a:t>
                      </a:r>
                      <a:endParaRPr lang="he-IL" sz="1400" b="0" i="0" u="none" strike="noStrike">
                        <a:solidFill>
                          <a:srgbClr val="000000"/>
                        </a:solidFill>
                        <a:effectLst/>
                        <a:latin typeface="Arial"/>
                      </a:endParaRPr>
                    </a:p>
                  </a:txBody>
                  <a:tcPr marL="9525" marR="9525" marT="9525" marB="0" anchor="b"/>
                </a:tc>
                <a:tc>
                  <a:txBody>
                    <a:bodyPr/>
                    <a:lstStyle/>
                    <a:p>
                      <a:pPr algn="l" rtl="0" fontAlgn="b"/>
                      <a:r>
                        <a:rPr lang="he-IL" sz="1400" u="none" strike="noStrike" dirty="0" smtClean="0">
                          <a:effectLst/>
                        </a:rPr>
                        <a:t>-0.285   </a:t>
                      </a:r>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5"/>
                  </a:ext>
                </a:extLst>
              </a:tr>
              <a:tr h="309033">
                <a:tc>
                  <a:txBody>
                    <a:bodyPr/>
                    <a:lstStyle/>
                    <a:p>
                      <a:pPr algn="l" fontAlgn="ctr"/>
                      <a:r>
                        <a:rPr lang="he-IL" sz="1400" u="none" strike="noStrike">
                          <a:effectLst/>
                        </a:rPr>
                        <a:t> </a:t>
                      </a:r>
                      <a:endParaRPr lang="he-IL" sz="1400" b="0" i="1"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(0.399)</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(1.105)</a:t>
                      </a:r>
                      <a:endParaRPr lang="he-IL" sz="1400" b="0" i="0" u="none" strike="noStrike" dirty="0">
                        <a:solidFill>
                          <a:srgbClr val="000000"/>
                        </a:solidFill>
                        <a:effectLst/>
                        <a:latin typeface="Arial"/>
                      </a:endParaRPr>
                    </a:p>
                  </a:txBody>
                  <a:tcPr marL="9525" marR="9525" marT="9525" marB="0"/>
                </a:tc>
                <a:tc>
                  <a:txBody>
                    <a:bodyPr/>
                    <a:lstStyle/>
                    <a:p>
                      <a:pPr algn="l" rtl="0" fontAlgn="ctr"/>
                      <a:r>
                        <a:rPr lang="he-IL" sz="1400" u="none" strike="noStrike" smtClean="0">
                          <a:effectLst/>
                        </a:rPr>
                        <a:t> </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smtClean="0">
                          <a:effectLst/>
                        </a:rPr>
                        <a:t>(0.756)</a:t>
                      </a:r>
                      <a:endParaRPr lang="he-IL" sz="1400" b="0" i="0" u="none" strike="noStrike">
                        <a:solidFill>
                          <a:srgbClr val="000000"/>
                        </a:solidFill>
                        <a:effectLst/>
                        <a:latin typeface="Arial"/>
                      </a:endParaRPr>
                    </a:p>
                  </a:txBody>
                  <a:tcPr marL="9525" marR="9525" marT="9525" marB="0"/>
                </a:tc>
                <a:tc>
                  <a:txBody>
                    <a:bodyPr/>
                    <a:lstStyle/>
                    <a:p>
                      <a:pPr algn="l" rtl="0" fontAlgn="b"/>
                      <a:r>
                        <a:rPr lang="he-IL" sz="1400" u="none" strike="noStrike" dirty="0" smtClean="0">
                          <a:effectLst/>
                        </a:rPr>
                        <a:t>(1.127)   </a:t>
                      </a:r>
                      <a:endParaRPr lang="he-IL" sz="14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10016"/>
                  </a:ext>
                </a:extLst>
              </a:tr>
              <a:tr h="309033">
                <a:tc>
                  <a:txBody>
                    <a:bodyPr/>
                    <a:lstStyle/>
                    <a:p>
                      <a:pPr algn="l"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dirty="0">
                        <a:solidFill>
                          <a:srgbClr val="000000"/>
                        </a:solidFill>
                        <a:effectLst/>
                        <a:latin typeface="Arial"/>
                      </a:endParaRPr>
                    </a:p>
                  </a:txBody>
                  <a:tcPr marL="9525" marR="9525" marT="9525" marB="0" anchor="ctr"/>
                </a:tc>
                <a:tc>
                  <a:txBody>
                    <a:bodyPr/>
                    <a:lstStyle/>
                    <a:p>
                      <a:pPr algn="l" fontAlgn="ctr"/>
                      <a:endParaRPr lang="he-IL" sz="1400" b="0" i="0" u="none" strike="noStrike" dirty="0">
                        <a:solidFill>
                          <a:srgbClr val="000000"/>
                        </a:solidFill>
                        <a:effectLst/>
                        <a:latin typeface="Arial"/>
                      </a:endParaRPr>
                    </a:p>
                  </a:txBody>
                  <a:tcPr marL="9525" marR="9525" marT="9525" marB="0" anchor="ctr"/>
                </a:tc>
                <a:tc>
                  <a:txBody>
                    <a:bodyPr/>
                    <a:lstStyle/>
                    <a:p>
                      <a:pPr algn="l" fontAlgn="b"/>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b"/>
                </a:tc>
                <a:tc>
                  <a:txBody>
                    <a:bodyPr/>
                    <a:lstStyle/>
                    <a:p>
                      <a:pPr algn="l" fontAlgn="b"/>
                      <a:endParaRPr lang="he-IL" sz="1400" b="0" i="0" u="none" strike="noStrike" dirty="0">
                        <a:solidFill>
                          <a:srgbClr val="000000"/>
                        </a:solidFill>
                        <a:effectLst/>
                        <a:latin typeface="Arial"/>
                      </a:endParaRPr>
                    </a:p>
                  </a:txBody>
                  <a:tcPr marL="9525" marR="9525" marT="9525" marB="0" anchor="b"/>
                </a:tc>
                <a:tc>
                  <a:txBody>
                    <a:bodyPr/>
                    <a:lstStyle/>
                    <a:p>
                      <a:pPr algn="l" fontAlgn="ctr"/>
                      <a:endParaRPr lang="he-IL" sz="14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90625693"/>
              </p:ext>
            </p:extLst>
          </p:nvPr>
        </p:nvGraphicFramePr>
        <p:xfrm>
          <a:off x="1651002" y="304800"/>
          <a:ext cx="6502398" cy="253365"/>
        </p:xfrm>
        <a:graphic>
          <a:graphicData uri="http://schemas.openxmlformats.org/drawingml/2006/table">
            <a:tbl>
              <a:tblPr>
                <a:tableStyleId>{5C22544A-7EE6-4342-B048-85BDC9FD1C3A}</a:tableStyleId>
              </a:tblPr>
              <a:tblGrid>
                <a:gridCol w="6502398">
                  <a:extLst>
                    <a:ext uri="{9D8B030D-6E8A-4147-A177-3AD203B41FA5}">
                      <a16:colId xmlns:a16="http://schemas.microsoft.com/office/drawing/2014/main" val="20000"/>
                    </a:ext>
                  </a:extLst>
                </a:gridCol>
              </a:tblGrid>
              <a:tr h="180975">
                <a:tc>
                  <a:txBody>
                    <a:bodyPr/>
                    <a:lstStyle/>
                    <a:p>
                      <a:pPr algn="ctr" rtl="1" fontAlgn="ctr"/>
                      <a:r>
                        <a:rPr lang="he-IL" sz="1600" u="none" strike="noStrike" dirty="0">
                          <a:effectLst/>
                        </a:rPr>
                        <a:t>טבלה 2: רגרסיות שכר, </a:t>
                      </a:r>
                      <a:r>
                        <a:rPr lang="en-US" sz="1600" u="none" strike="noStrike" dirty="0">
                          <a:effectLst/>
                        </a:rPr>
                        <a:t>OLS </a:t>
                      </a:r>
                      <a:r>
                        <a:rPr lang="he-IL" sz="1600" u="none" strike="noStrike" dirty="0" smtClean="0">
                          <a:effectLst/>
                        </a:rPr>
                        <a:t> ו- </a:t>
                      </a:r>
                      <a:r>
                        <a:rPr lang="en-US" sz="1600" u="none" strike="noStrike" dirty="0" smtClean="0">
                          <a:effectLst/>
                        </a:rPr>
                        <a:t>IV-</a:t>
                      </a:r>
                      <a:r>
                        <a:rPr lang="en-US" sz="1600" u="none" strike="noStrike" dirty="0" err="1" smtClean="0">
                          <a:effectLst/>
                        </a:rPr>
                        <a:t>liml</a:t>
                      </a:r>
                      <a:r>
                        <a:rPr lang="he-IL" sz="1600" u="none" strike="noStrike" dirty="0" smtClean="0">
                          <a:effectLst/>
                        </a:rPr>
                        <a:t>   גישה ענפית</a:t>
                      </a:r>
                      <a:endParaRPr lang="en-US" sz="16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44428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8725890"/>
              </p:ext>
            </p:extLst>
          </p:nvPr>
        </p:nvGraphicFramePr>
        <p:xfrm>
          <a:off x="1828800" y="1217851"/>
          <a:ext cx="6553199" cy="4810219"/>
        </p:xfrm>
        <a:graphic>
          <a:graphicData uri="http://schemas.openxmlformats.org/drawingml/2006/table">
            <a:tbl>
              <a:tblPr>
                <a:tableStyleId>{5C22544A-7EE6-4342-B048-85BDC9FD1C3A}</a:tableStyleId>
              </a:tblPr>
              <a:tblGrid>
                <a:gridCol w="2133600">
                  <a:extLst>
                    <a:ext uri="{9D8B030D-6E8A-4147-A177-3AD203B41FA5}">
                      <a16:colId xmlns:a16="http://schemas.microsoft.com/office/drawing/2014/main" val="20000"/>
                    </a:ext>
                  </a:extLst>
                </a:gridCol>
                <a:gridCol w="1202247">
                  <a:extLst>
                    <a:ext uri="{9D8B030D-6E8A-4147-A177-3AD203B41FA5}">
                      <a16:colId xmlns:a16="http://schemas.microsoft.com/office/drawing/2014/main" val="20001"/>
                    </a:ext>
                  </a:extLst>
                </a:gridCol>
                <a:gridCol w="804338">
                  <a:extLst>
                    <a:ext uri="{9D8B030D-6E8A-4147-A177-3AD203B41FA5}">
                      <a16:colId xmlns:a16="http://schemas.microsoft.com/office/drawing/2014/main" val="20002"/>
                    </a:ext>
                  </a:extLst>
                </a:gridCol>
                <a:gridCol w="584215">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399">
                  <a:extLst>
                    <a:ext uri="{9D8B030D-6E8A-4147-A177-3AD203B41FA5}">
                      <a16:colId xmlns:a16="http://schemas.microsoft.com/office/drawing/2014/main" val="20005"/>
                    </a:ext>
                  </a:extLst>
                </a:gridCol>
              </a:tblGrid>
              <a:tr h="371015">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לא 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27580">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(1)</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(2)</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(4)</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a:effectLst/>
                        </a:rPr>
                        <a:t>(5)</a:t>
                      </a: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27580">
                <a:tc>
                  <a:txBody>
                    <a:bodyPr/>
                    <a:lstStyle/>
                    <a:p>
                      <a:pPr algn="l" rtl="1" fontAlgn="ctr"/>
                      <a:r>
                        <a:rPr lang="he-IL" sz="1400" u="none" strike="noStrike" dirty="0">
                          <a:effectLst/>
                        </a:rPr>
                        <a:t>משתנה מסביר</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1"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227580">
                <a:tc>
                  <a:txBody>
                    <a:bodyPr/>
                    <a:lstStyle/>
                    <a:p>
                      <a:pPr algn="l" fontAlgn="ctr"/>
                      <a:endParaRPr lang="he-IL" sz="1400" b="1"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227580">
                <a:tc>
                  <a:txBody>
                    <a:bodyPr/>
                    <a:lstStyle/>
                    <a:p>
                      <a:pPr algn="l"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422859">
                <a:tc>
                  <a:txBody>
                    <a:bodyPr/>
                    <a:lstStyle/>
                    <a:p>
                      <a:pPr algn="l" fontAlgn="ctr"/>
                      <a:r>
                        <a:rPr lang="en-US" sz="1600" b="0" i="1" u="none" strike="noStrike" dirty="0">
                          <a:solidFill>
                            <a:srgbClr val="000000"/>
                          </a:solidFill>
                          <a:effectLst/>
                          <a:latin typeface="Arial"/>
                        </a:rPr>
                        <a:t>S_FW* HSD </a:t>
                      </a:r>
                    </a:p>
                  </a:txBody>
                  <a:tcPr marL="9525" marR="9525" marT="9525" marB="0" anchor="ctr"/>
                </a:tc>
                <a:tc>
                  <a:txBody>
                    <a:bodyPr/>
                    <a:lstStyle/>
                    <a:p>
                      <a:pPr algn="l" rtl="0" fontAlgn="b"/>
                      <a:r>
                        <a:rPr lang="he-IL" sz="1600" b="0" i="0" u="none" strike="noStrike" dirty="0">
                          <a:solidFill>
                            <a:srgbClr val="000000"/>
                          </a:solidFill>
                          <a:effectLst/>
                          <a:latin typeface="Arial"/>
                        </a:rPr>
                        <a:t>-0.739***</a:t>
                      </a:r>
                    </a:p>
                  </a:txBody>
                  <a:tcPr marL="9525" marR="9525" marT="9525" marB="0" anchor="b"/>
                </a:tc>
                <a:tc>
                  <a:txBody>
                    <a:bodyPr/>
                    <a:lstStyle/>
                    <a:p>
                      <a:pPr algn="l" rtl="0" fontAlgn="b"/>
                      <a:r>
                        <a:rPr lang="he-IL" sz="1600" b="0" i="0" u="none" strike="noStrike" dirty="0">
                          <a:solidFill>
                            <a:srgbClr val="000000"/>
                          </a:solidFill>
                          <a:effectLst/>
                          <a:latin typeface="Arial"/>
                        </a:rPr>
                        <a:t>-0.911**</a:t>
                      </a:r>
                    </a:p>
                  </a:txBody>
                  <a:tcPr marL="9525" marR="9525" marT="9525" marB="0" anchor="b"/>
                </a:tc>
                <a:tc>
                  <a:txBody>
                    <a:bodyPr/>
                    <a:lstStyle/>
                    <a:p>
                      <a:pPr algn="l" rtl="0" fontAlgn="ctr"/>
                      <a:r>
                        <a:rPr lang="he-IL" sz="1600" b="0" i="0" u="none" strike="noStrike">
                          <a:solidFill>
                            <a:srgbClr val="000000"/>
                          </a:solidFill>
                          <a:effectLst/>
                          <a:latin typeface="Arial"/>
                        </a:rPr>
                        <a:t> </a:t>
                      </a:r>
                    </a:p>
                  </a:txBody>
                  <a:tcPr marL="9525" marR="9525" marT="9525" marB="0" anchor="ctr"/>
                </a:tc>
                <a:tc>
                  <a:txBody>
                    <a:bodyPr/>
                    <a:lstStyle/>
                    <a:p>
                      <a:pPr algn="l" rtl="0" fontAlgn="b"/>
                      <a:r>
                        <a:rPr lang="he-IL" sz="1600" b="0" i="0" u="none" strike="noStrike">
                          <a:solidFill>
                            <a:srgbClr val="000000"/>
                          </a:solidFill>
                          <a:effectLst/>
                          <a:latin typeface="Arial"/>
                        </a:rPr>
                        <a:t>-0.317</a:t>
                      </a:r>
                    </a:p>
                  </a:txBody>
                  <a:tcPr marL="9525" marR="9525" marT="9525" marB="0" anchor="b"/>
                </a:tc>
                <a:tc>
                  <a:txBody>
                    <a:bodyPr/>
                    <a:lstStyle/>
                    <a:p>
                      <a:pPr algn="l" rtl="0" fontAlgn="b"/>
                      <a:r>
                        <a:rPr lang="he-IL" sz="1600" b="0" i="0" u="none" strike="noStrike">
                          <a:solidFill>
                            <a:srgbClr val="000000"/>
                          </a:solidFill>
                          <a:effectLst/>
                          <a:latin typeface="Arial"/>
                        </a:rPr>
                        <a:t>-0.753*  </a:t>
                      </a:r>
                    </a:p>
                  </a:txBody>
                  <a:tcPr marL="9525" marR="9525" marT="9525" marB="0" anchor="b"/>
                </a:tc>
                <a:extLst>
                  <a:ext uri="{0D108BD9-81ED-4DB2-BD59-A6C34878D82A}">
                    <a16:rowId xmlns:a16="http://schemas.microsoft.com/office/drawing/2014/main" val="10005"/>
                  </a:ext>
                </a:extLst>
              </a:tr>
              <a:tr h="517925">
                <a:tc>
                  <a:txBody>
                    <a:bodyPr/>
                    <a:lstStyle/>
                    <a:p>
                      <a:pPr algn="l" fontAlgn="ctr"/>
                      <a:r>
                        <a:rPr lang="he-IL" sz="1600" b="0" i="1"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(0.184)</a:t>
                      </a:r>
                    </a:p>
                  </a:txBody>
                  <a:tcPr marL="9525" marR="9525" marT="9525" marB="0"/>
                </a:tc>
                <a:tc>
                  <a:txBody>
                    <a:bodyPr/>
                    <a:lstStyle/>
                    <a:p>
                      <a:pPr algn="l" rtl="0" fontAlgn="b"/>
                      <a:r>
                        <a:rPr lang="he-IL" sz="1600" b="0" i="0" u="none" strike="noStrike" dirty="0">
                          <a:solidFill>
                            <a:srgbClr val="000000"/>
                          </a:solidFill>
                          <a:effectLst/>
                          <a:latin typeface="Arial"/>
                        </a:rPr>
                        <a:t>(0.371)</a:t>
                      </a:r>
                    </a:p>
                  </a:txBody>
                  <a:tcPr marL="9525" marR="9525" marT="9525" marB="0"/>
                </a:tc>
                <a:tc>
                  <a:txBody>
                    <a:bodyPr/>
                    <a:lstStyle/>
                    <a:p>
                      <a:pPr algn="l" rtl="0" fontAlgn="ctr"/>
                      <a:r>
                        <a:rPr lang="he-IL" sz="1600" b="0" i="0"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(0.262)</a:t>
                      </a:r>
                    </a:p>
                  </a:txBody>
                  <a:tcPr marL="9525" marR="9525" marT="9525" marB="0"/>
                </a:tc>
                <a:tc>
                  <a:txBody>
                    <a:bodyPr/>
                    <a:lstStyle/>
                    <a:p>
                      <a:pPr algn="l" rtl="0" fontAlgn="b"/>
                      <a:r>
                        <a:rPr lang="he-IL" sz="1600" b="0" i="0" u="none" strike="noStrike" dirty="0">
                          <a:solidFill>
                            <a:srgbClr val="000000"/>
                          </a:solidFill>
                          <a:effectLst/>
                          <a:latin typeface="Arial"/>
                        </a:rPr>
                        <a:t>(0.403)   </a:t>
                      </a:r>
                    </a:p>
                  </a:txBody>
                  <a:tcPr marL="9525" marR="9525" marT="9525" marB="0"/>
                </a:tc>
                <a:extLst>
                  <a:ext uri="{0D108BD9-81ED-4DB2-BD59-A6C34878D82A}">
                    <a16:rowId xmlns:a16="http://schemas.microsoft.com/office/drawing/2014/main" val="10006"/>
                  </a:ext>
                </a:extLst>
              </a:tr>
              <a:tr h="227580">
                <a:tc>
                  <a:txBody>
                    <a:bodyPr/>
                    <a:lstStyle/>
                    <a:p>
                      <a:pPr algn="l" fontAlgn="ctr"/>
                      <a:r>
                        <a:rPr lang="en-US" sz="1600" b="0" i="1" u="none" strike="noStrike">
                          <a:solidFill>
                            <a:srgbClr val="000000"/>
                          </a:solidFill>
                          <a:effectLst/>
                          <a:latin typeface="Arial"/>
                        </a:rPr>
                        <a:t>S_PW* HSD</a:t>
                      </a:r>
                    </a:p>
                  </a:txBody>
                  <a:tcPr marL="9525" marR="9525" marT="9525" marB="0" anchor="ctr"/>
                </a:tc>
                <a:tc>
                  <a:txBody>
                    <a:bodyPr/>
                    <a:lstStyle/>
                    <a:p>
                      <a:pPr algn="l" rtl="0" fontAlgn="b"/>
                      <a:r>
                        <a:rPr lang="he-IL" sz="1600" b="0" i="0" u="none" strike="noStrike">
                          <a:solidFill>
                            <a:srgbClr val="000000"/>
                          </a:solidFill>
                          <a:effectLst/>
                          <a:latin typeface="Arial"/>
                        </a:rPr>
                        <a:t>-0.296</a:t>
                      </a:r>
                    </a:p>
                  </a:txBody>
                  <a:tcPr marL="9525" marR="9525" marT="9525" marB="0" anchor="b"/>
                </a:tc>
                <a:tc>
                  <a:txBody>
                    <a:bodyPr/>
                    <a:lstStyle/>
                    <a:p>
                      <a:pPr algn="l" rtl="0" fontAlgn="b"/>
                      <a:r>
                        <a:rPr lang="he-IL" sz="1600" b="0" i="0" u="none" strike="noStrike">
                          <a:solidFill>
                            <a:srgbClr val="000000"/>
                          </a:solidFill>
                          <a:effectLst/>
                          <a:latin typeface="Arial"/>
                        </a:rPr>
                        <a:t>-6.712</a:t>
                      </a:r>
                    </a:p>
                  </a:txBody>
                  <a:tcPr marL="9525" marR="9525" marT="9525" marB="0" anchor="b"/>
                </a:tc>
                <a:tc>
                  <a:txBody>
                    <a:bodyPr/>
                    <a:lstStyle/>
                    <a:p>
                      <a:pPr algn="l" rtl="0" fontAlgn="ctr"/>
                      <a:r>
                        <a:rPr lang="he-IL" sz="1600" b="0" i="0" u="none" strike="noStrike" dirty="0">
                          <a:solidFill>
                            <a:srgbClr val="000000"/>
                          </a:solidFill>
                          <a:effectLst/>
                          <a:latin typeface="Arial"/>
                        </a:rPr>
                        <a:t> </a:t>
                      </a:r>
                    </a:p>
                  </a:txBody>
                  <a:tcPr marL="9525" marR="9525" marT="9525" marB="0" anchor="ctr"/>
                </a:tc>
                <a:tc>
                  <a:txBody>
                    <a:bodyPr/>
                    <a:lstStyle/>
                    <a:p>
                      <a:pPr algn="l" rtl="0" fontAlgn="b"/>
                      <a:r>
                        <a:rPr lang="he-IL" sz="1600" b="0" i="0" u="none" strike="noStrike">
                          <a:solidFill>
                            <a:srgbClr val="000000"/>
                          </a:solidFill>
                          <a:effectLst/>
                          <a:latin typeface="Arial"/>
                        </a:rPr>
                        <a:t>0.950</a:t>
                      </a:r>
                    </a:p>
                  </a:txBody>
                  <a:tcPr marL="9525" marR="9525" marT="9525" marB="0" anchor="b"/>
                </a:tc>
                <a:tc>
                  <a:txBody>
                    <a:bodyPr/>
                    <a:lstStyle/>
                    <a:p>
                      <a:pPr algn="l" rtl="0" fontAlgn="b"/>
                      <a:r>
                        <a:rPr lang="he-IL" sz="1600" b="0" i="0" u="none" strike="noStrike">
                          <a:solidFill>
                            <a:srgbClr val="000000"/>
                          </a:solidFill>
                          <a:effectLst/>
                          <a:latin typeface="Arial"/>
                        </a:rPr>
                        <a:t>-6.359   </a:t>
                      </a:r>
                    </a:p>
                  </a:txBody>
                  <a:tcPr marL="9525" marR="9525" marT="9525" marB="0" anchor="b"/>
                </a:tc>
                <a:extLst>
                  <a:ext uri="{0D108BD9-81ED-4DB2-BD59-A6C34878D82A}">
                    <a16:rowId xmlns:a16="http://schemas.microsoft.com/office/drawing/2014/main" val="10007"/>
                  </a:ext>
                </a:extLst>
              </a:tr>
              <a:tr h="422859">
                <a:tc>
                  <a:txBody>
                    <a:bodyPr/>
                    <a:lstStyle/>
                    <a:p>
                      <a:pPr algn="l" fontAlgn="ctr"/>
                      <a:r>
                        <a:rPr lang="he-IL" sz="1600" b="0" i="1"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(0.456)</a:t>
                      </a:r>
                    </a:p>
                  </a:txBody>
                  <a:tcPr marL="9525" marR="9525" marT="9525" marB="0"/>
                </a:tc>
                <a:tc>
                  <a:txBody>
                    <a:bodyPr/>
                    <a:lstStyle/>
                    <a:p>
                      <a:pPr algn="l" rtl="0" fontAlgn="b"/>
                      <a:r>
                        <a:rPr lang="he-IL" sz="1600" b="0" i="0" u="none" strike="noStrike" dirty="0">
                          <a:solidFill>
                            <a:srgbClr val="000000"/>
                          </a:solidFill>
                          <a:effectLst/>
                          <a:latin typeface="Arial"/>
                        </a:rPr>
                        <a:t>(6.698)</a:t>
                      </a:r>
                    </a:p>
                  </a:txBody>
                  <a:tcPr marL="9525" marR="9525" marT="9525" marB="0"/>
                </a:tc>
                <a:tc>
                  <a:txBody>
                    <a:bodyPr/>
                    <a:lstStyle/>
                    <a:p>
                      <a:pPr algn="l" rtl="0" fontAlgn="ctr"/>
                      <a:r>
                        <a:rPr lang="he-IL" sz="1600" b="0" i="0"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(0.729)</a:t>
                      </a:r>
                    </a:p>
                  </a:txBody>
                  <a:tcPr marL="9525" marR="9525" marT="9525" marB="0"/>
                </a:tc>
                <a:tc>
                  <a:txBody>
                    <a:bodyPr/>
                    <a:lstStyle/>
                    <a:p>
                      <a:pPr algn="l" rtl="0" fontAlgn="b"/>
                      <a:r>
                        <a:rPr lang="he-IL" sz="1600" b="0" i="0" u="none" strike="noStrike" dirty="0">
                          <a:solidFill>
                            <a:srgbClr val="000000"/>
                          </a:solidFill>
                          <a:effectLst/>
                          <a:latin typeface="Arial"/>
                        </a:rPr>
                        <a:t>(6.542)   </a:t>
                      </a:r>
                    </a:p>
                  </a:txBody>
                  <a:tcPr marL="9525" marR="9525" marT="9525" marB="0"/>
                </a:tc>
                <a:extLst>
                  <a:ext uri="{0D108BD9-81ED-4DB2-BD59-A6C34878D82A}">
                    <a16:rowId xmlns:a16="http://schemas.microsoft.com/office/drawing/2014/main" val="10008"/>
                  </a:ext>
                </a:extLst>
              </a:tr>
              <a:tr h="422859">
                <a:tc>
                  <a:txBody>
                    <a:bodyPr/>
                    <a:lstStyle/>
                    <a:p>
                      <a:pPr algn="l" fontAlgn="ctr"/>
                      <a:r>
                        <a:rPr lang="en-US" sz="1600" b="0" i="1" u="none" strike="noStrike">
                          <a:solidFill>
                            <a:srgbClr val="000000"/>
                          </a:solidFill>
                          <a:effectLst/>
                          <a:latin typeface="Arial"/>
                        </a:rPr>
                        <a:t>S_FW* HSG</a:t>
                      </a:r>
                    </a:p>
                  </a:txBody>
                  <a:tcPr marL="9525" marR="9525" marT="9525" marB="0" anchor="ctr"/>
                </a:tc>
                <a:tc>
                  <a:txBody>
                    <a:bodyPr/>
                    <a:lstStyle/>
                    <a:p>
                      <a:pPr algn="l" rtl="0" fontAlgn="b"/>
                      <a:r>
                        <a:rPr lang="he-IL" sz="1600" b="0" i="0" u="none" strike="noStrike">
                          <a:solidFill>
                            <a:srgbClr val="000000"/>
                          </a:solidFill>
                          <a:effectLst/>
                          <a:latin typeface="Arial"/>
                        </a:rPr>
                        <a:t>-0.739***</a:t>
                      </a:r>
                    </a:p>
                  </a:txBody>
                  <a:tcPr marL="9525" marR="9525" marT="9525" marB="0" anchor="b"/>
                </a:tc>
                <a:tc>
                  <a:txBody>
                    <a:bodyPr/>
                    <a:lstStyle/>
                    <a:p>
                      <a:pPr algn="l" rtl="0" fontAlgn="b"/>
                      <a:r>
                        <a:rPr lang="he-IL" sz="1600" b="0" i="0" u="none" strike="noStrike">
                          <a:solidFill>
                            <a:srgbClr val="000000"/>
                          </a:solidFill>
                          <a:effectLst/>
                          <a:latin typeface="Arial"/>
                        </a:rPr>
                        <a:t>-0.034</a:t>
                      </a:r>
                    </a:p>
                  </a:txBody>
                  <a:tcPr marL="9525" marR="9525" marT="9525" marB="0" anchor="b"/>
                </a:tc>
                <a:tc>
                  <a:txBody>
                    <a:bodyPr/>
                    <a:lstStyle/>
                    <a:p>
                      <a:pPr algn="l" rtl="0" fontAlgn="ctr"/>
                      <a:r>
                        <a:rPr lang="he-IL" sz="1600" b="0" i="0" u="none" strike="noStrike" dirty="0">
                          <a:solidFill>
                            <a:srgbClr val="000000"/>
                          </a:solidFill>
                          <a:effectLst/>
                          <a:latin typeface="Arial"/>
                        </a:rPr>
                        <a:t> </a:t>
                      </a:r>
                    </a:p>
                  </a:txBody>
                  <a:tcPr marL="9525" marR="9525" marT="9525" marB="0" anchor="ctr"/>
                </a:tc>
                <a:tc>
                  <a:txBody>
                    <a:bodyPr/>
                    <a:lstStyle/>
                    <a:p>
                      <a:pPr algn="l" rtl="0" fontAlgn="b"/>
                      <a:r>
                        <a:rPr lang="he-IL" sz="1600" b="0" i="0" u="none" strike="noStrike" dirty="0">
                          <a:solidFill>
                            <a:srgbClr val="000000"/>
                          </a:solidFill>
                          <a:effectLst/>
                          <a:latin typeface="Arial"/>
                        </a:rPr>
                        <a:t>-0.780***</a:t>
                      </a:r>
                    </a:p>
                  </a:txBody>
                  <a:tcPr marL="9525" marR="9525" marT="9525" marB="0" anchor="b"/>
                </a:tc>
                <a:tc>
                  <a:txBody>
                    <a:bodyPr/>
                    <a:lstStyle/>
                    <a:p>
                      <a:pPr algn="l" rtl="0" fontAlgn="b"/>
                      <a:r>
                        <a:rPr lang="he-IL" sz="1600" b="0" i="0" u="none" strike="noStrike">
                          <a:solidFill>
                            <a:srgbClr val="000000"/>
                          </a:solidFill>
                          <a:effectLst/>
                          <a:latin typeface="Arial"/>
                        </a:rPr>
                        <a:t>0.117   </a:t>
                      </a:r>
                    </a:p>
                  </a:txBody>
                  <a:tcPr marL="9525" marR="9525" marT="9525" marB="0" anchor="b"/>
                </a:tc>
                <a:extLst>
                  <a:ext uri="{0D108BD9-81ED-4DB2-BD59-A6C34878D82A}">
                    <a16:rowId xmlns:a16="http://schemas.microsoft.com/office/drawing/2014/main" val="10009"/>
                  </a:ext>
                </a:extLst>
              </a:tr>
              <a:tr h="519983">
                <a:tc>
                  <a:txBody>
                    <a:bodyPr/>
                    <a:lstStyle/>
                    <a:p>
                      <a:pPr algn="l" fontAlgn="ctr"/>
                      <a:r>
                        <a:rPr lang="he-IL" sz="1600" b="0" i="1" u="none" strike="noStrike">
                          <a:solidFill>
                            <a:srgbClr val="000000"/>
                          </a:solidFill>
                          <a:effectLst/>
                          <a:latin typeface="Arial"/>
                        </a:rPr>
                        <a:t> </a:t>
                      </a:r>
                    </a:p>
                  </a:txBody>
                  <a:tcPr marL="9525" marR="9525" marT="9525" marB="0" anchor="ctr"/>
                </a:tc>
                <a:tc>
                  <a:txBody>
                    <a:bodyPr/>
                    <a:lstStyle/>
                    <a:p>
                      <a:pPr algn="l" rtl="0" fontAlgn="b"/>
                      <a:r>
                        <a:rPr lang="he-IL" sz="1600" b="0" i="0" u="none" strike="noStrike" dirty="0">
                          <a:solidFill>
                            <a:srgbClr val="000000"/>
                          </a:solidFill>
                          <a:effectLst/>
                          <a:latin typeface="Arial"/>
                        </a:rPr>
                        <a:t>(0.131)</a:t>
                      </a:r>
                    </a:p>
                  </a:txBody>
                  <a:tcPr marL="9525" marR="9525" marT="9525" marB="0"/>
                </a:tc>
                <a:tc>
                  <a:txBody>
                    <a:bodyPr/>
                    <a:lstStyle/>
                    <a:p>
                      <a:pPr algn="l" rtl="0" fontAlgn="b"/>
                      <a:r>
                        <a:rPr lang="he-IL" sz="1600" b="0" i="0" u="none" strike="noStrike" dirty="0">
                          <a:solidFill>
                            <a:srgbClr val="000000"/>
                          </a:solidFill>
                          <a:effectLst/>
                          <a:latin typeface="Arial"/>
                        </a:rPr>
                        <a:t>(0.429)</a:t>
                      </a:r>
                    </a:p>
                  </a:txBody>
                  <a:tcPr marL="9525" marR="9525" marT="9525" marB="0"/>
                </a:tc>
                <a:tc>
                  <a:txBody>
                    <a:bodyPr/>
                    <a:lstStyle/>
                    <a:p>
                      <a:pPr algn="l" rtl="0" fontAlgn="ctr"/>
                      <a:r>
                        <a:rPr lang="he-IL" sz="1600" b="0" i="0"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(0.246)</a:t>
                      </a:r>
                    </a:p>
                  </a:txBody>
                  <a:tcPr marL="9525" marR="9525" marT="9525" marB="0"/>
                </a:tc>
                <a:tc>
                  <a:txBody>
                    <a:bodyPr/>
                    <a:lstStyle/>
                    <a:p>
                      <a:pPr algn="l" rtl="0" fontAlgn="b"/>
                      <a:r>
                        <a:rPr lang="he-IL" sz="1600" b="0" i="0" u="none" strike="noStrike" dirty="0">
                          <a:solidFill>
                            <a:srgbClr val="000000"/>
                          </a:solidFill>
                          <a:effectLst/>
                          <a:latin typeface="Arial"/>
                        </a:rPr>
                        <a:t>(0.417)   </a:t>
                      </a:r>
                    </a:p>
                  </a:txBody>
                  <a:tcPr marL="9525" marR="9525" marT="9525" marB="0"/>
                </a:tc>
                <a:extLst>
                  <a:ext uri="{0D108BD9-81ED-4DB2-BD59-A6C34878D82A}">
                    <a16:rowId xmlns:a16="http://schemas.microsoft.com/office/drawing/2014/main" val="10010"/>
                  </a:ext>
                </a:extLst>
              </a:tr>
              <a:tr h="227580">
                <a:tc>
                  <a:txBody>
                    <a:bodyPr/>
                    <a:lstStyle/>
                    <a:p>
                      <a:pPr algn="l" fontAlgn="ctr"/>
                      <a:r>
                        <a:rPr lang="en-US" sz="1600" b="0" i="1" u="none" strike="noStrike">
                          <a:solidFill>
                            <a:srgbClr val="000000"/>
                          </a:solidFill>
                          <a:effectLst/>
                          <a:latin typeface="Arial"/>
                        </a:rPr>
                        <a:t>S_PW* HSG </a:t>
                      </a:r>
                    </a:p>
                  </a:txBody>
                  <a:tcPr marL="9525" marR="9525" marT="9525" marB="0" anchor="ctr"/>
                </a:tc>
                <a:tc>
                  <a:txBody>
                    <a:bodyPr/>
                    <a:lstStyle/>
                    <a:p>
                      <a:pPr algn="l" rtl="0" fontAlgn="b"/>
                      <a:r>
                        <a:rPr lang="he-IL" sz="1600" b="0" i="0" u="none" strike="noStrike">
                          <a:solidFill>
                            <a:srgbClr val="000000"/>
                          </a:solidFill>
                          <a:effectLst/>
                          <a:latin typeface="Arial"/>
                        </a:rPr>
                        <a:t>-0.276</a:t>
                      </a:r>
                    </a:p>
                  </a:txBody>
                  <a:tcPr marL="9525" marR="9525" marT="9525" marB="0" anchor="b"/>
                </a:tc>
                <a:tc>
                  <a:txBody>
                    <a:bodyPr/>
                    <a:lstStyle/>
                    <a:p>
                      <a:pPr algn="l" rtl="0" fontAlgn="b"/>
                      <a:r>
                        <a:rPr lang="he-IL" sz="1600" b="0" i="0" u="none" strike="noStrike" dirty="0">
                          <a:solidFill>
                            <a:srgbClr val="000000"/>
                          </a:solidFill>
                          <a:effectLst/>
                          <a:latin typeface="Arial"/>
                        </a:rPr>
                        <a:t>-8.384*</a:t>
                      </a:r>
                    </a:p>
                  </a:txBody>
                  <a:tcPr marL="9525" marR="9525" marT="9525" marB="0" anchor="b"/>
                </a:tc>
                <a:tc>
                  <a:txBody>
                    <a:bodyPr/>
                    <a:lstStyle/>
                    <a:p>
                      <a:pPr algn="l" rtl="0" fontAlgn="ctr"/>
                      <a:r>
                        <a:rPr lang="he-IL" sz="1600" b="0" i="0" u="none" strike="noStrike">
                          <a:solidFill>
                            <a:srgbClr val="000000"/>
                          </a:solidFill>
                          <a:effectLst/>
                          <a:latin typeface="Arial"/>
                        </a:rPr>
                        <a:t> </a:t>
                      </a:r>
                    </a:p>
                  </a:txBody>
                  <a:tcPr marL="9525" marR="9525" marT="9525" marB="0" anchor="ctr"/>
                </a:tc>
                <a:tc>
                  <a:txBody>
                    <a:bodyPr/>
                    <a:lstStyle/>
                    <a:p>
                      <a:pPr algn="l" rtl="0" fontAlgn="b"/>
                      <a:r>
                        <a:rPr lang="he-IL" sz="1600" b="0" i="0" u="none" strike="noStrike" dirty="0">
                          <a:solidFill>
                            <a:srgbClr val="000000"/>
                          </a:solidFill>
                          <a:effectLst/>
                          <a:latin typeface="Arial"/>
                        </a:rPr>
                        <a:t>0.894</a:t>
                      </a:r>
                    </a:p>
                  </a:txBody>
                  <a:tcPr marL="9525" marR="9525" marT="9525" marB="0" anchor="b"/>
                </a:tc>
                <a:tc>
                  <a:txBody>
                    <a:bodyPr/>
                    <a:lstStyle/>
                    <a:p>
                      <a:pPr algn="l" rtl="0" fontAlgn="b"/>
                      <a:r>
                        <a:rPr lang="he-IL" sz="1600" b="0" i="0" u="none" strike="noStrike">
                          <a:solidFill>
                            <a:srgbClr val="000000"/>
                          </a:solidFill>
                          <a:effectLst/>
                          <a:latin typeface="Arial"/>
                        </a:rPr>
                        <a:t>-6.773   </a:t>
                      </a:r>
                    </a:p>
                  </a:txBody>
                  <a:tcPr marL="9525" marR="9525" marT="9525" marB="0" anchor="b"/>
                </a:tc>
                <a:extLst>
                  <a:ext uri="{0D108BD9-81ED-4DB2-BD59-A6C34878D82A}">
                    <a16:rowId xmlns:a16="http://schemas.microsoft.com/office/drawing/2014/main" val="10011"/>
                  </a:ext>
                </a:extLst>
              </a:tr>
              <a:tr h="422859">
                <a:tc>
                  <a:txBody>
                    <a:bodyPr/>
                    <a:lstStyle/>
                    <a:p>
                      <a:pPr algn="l" fontAlgn="ctr"/>
                      <a:r>
                        <a:rPr lang="he-IL" sz="1600" b="0" i="1"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(0.375)</a:t>
                      </a:r>
                    </a:p>
                  </a:txBody>
                  <a:tcPr marL="9525" marR="9525" marT="9525" marB="0"/>
                </a:tc>
                <a:tc>
                  <a:txBody>
                    <a:bodyPr/>
                    <a:lstStyle/>
                    <a:p>
                      <a:pPr algn="l" rtl="0" fontAlgn="b"/>
                      <a:r>
                        <a:rPr lang="he-IL" sz="1600" b="0" i="0" u="none" strike="noStrike" dirty="0">
                          <a:solidFill>
                            <a:srgbClr val="000000"/>
                          </a:solidFill>
                          <a:effectLst/>
                          <a:latin typeface="Arial"/>
                        </a:rPr>
                        <a:t>(4.664)</a:t>
                      </a:r>
                    </a:p>
                  </a:txBody>
                  <a:tcPr marL="9525" marR="9525" marT="9525" marB="0"/>
                </a:tc>
                <a:tc>
                  <a:txBody>
                    <a:bodyPr/>
                    <a:lstStyle/>
                    <a:p>
                      <a:pPr algn="l" rtl="0" fontAlgn="ctr"/>
                      <a:r>
                        <a:rPr lang="he-IL" sz="1600" b="0" i="0" u="none" strike="noStrike" dirty="0">
                          <a:solidFill>
                            <a:srgbClr val="000000"/>
                          </a:solidFill>
                          <a:effectLst/>
                          <a:latin typeface="Arial"/>
                        </a:rPr>
                        <a:t> </a:t>
                      </a:r>
                    </a:p>
                  </a:txBody>
                  <a:tcPr marL="9525" marR="9525" marT="9525" marB="0"/>
                </a:tc>
                <a:tc>
                  <a:txBody>
                    <a:bodyPr/>
                    <a:lstStyle/>
                    <a:p>
                      <a:pPr algn="l" rtl="0" fontAlgn="b"/>
                      <a:r>
                        <a:rPr lang="he-IL" sz="1600" b="0" i="0" u="none" strike="noStrike" dirty="0">
                          <a:solidFill>
                            <a:srgbClr val="000000"/>
                          </a:solidFill>
                          <a:effectLst/>
                          <a:latin typeface="Arial"/>
                        </a:rPr>
                        <a:t>(0.757)</a:t>
                      </a:r>
                    </a:p>
                  </a:txBody>
                  <a:tcPr marL="9525" marR="9525" marT="9525" marB="0"/>
                </a:tc>
                <a:tc>
                  <a:txBody>
                    <a:bodyPr/>
                    <a:lstStyle/>
                    <a:p>
                      <a:pPr algn="l" rtl="0" fontAlgn="b"/>
                      <a:r>
                        <a:rPr lang="he-IL" sz="1600" b="0" i="0" u="none" strike="noStrike" dirty="0">
                          <a:solidFill>
                            <a:srgbClr val="000000"/>
                          </a:solidFill>
                          <a:effectLst/>
                          <a:latin typeface="Arial"/>
                        </a:rPr>
                        <a:t>(4.316)   </a:t>
                      </a:r>
                    </a:p>
                  </a:txBody>
                  <a:tcPr marL="9525" marR="9525" marT="9525" marB="0"/>
                </a:tc>
                <a:extLst>
                  <a:ext uri="{0D108BD9-81ED-4DB2-BD59-A6C34878D82A}">
                    <a16:rowId xmlns:a16="http://schemas.microsoft.com/office/drawing/2014/main" val="10012"/>
                  </a:ext>
                </a:extLst>
              </a:tr>
              <a:tr h="227580">
                <a:tc>
                  <a:txBody>
                    <a:bodyPr/>
                    <a:lstStyle/>
                    <a:p>
                      <a:pPr algn="l" fontAlgn="ctr"/>
                      <a:endParaRPr lang="he-IL" sz="1400" b="0" i="1" u="none" strike="noStrike" dirty="0">
                        <a:solidFill>
                          <a:srgbClr val="000000"/>
                        </a:solidFill>
                        <a:effectLst/>
                        <a:latin typeface="Arial"/>
                      </a:endParaRPr>
                    </a:p>
                  </a:txBody>
                  <a:tcPr marL="9525" marR="9525" marT="9525" marB="0" anchor="ctr"/>
                </a:tc>
                <a:tc>
                  <a:txBody>
                    <a:bodyPr/>
                    <a:lstStyle/>
                    <a:p>
                      <a:pPr algn="l" fontAlgn="b"/>
                      <a:endParaRPr lang="he-IL" sz="1400" b="0" i="0" u="none" strike="noStrike">
                        <a:solidFill>
                          <a:srgbClr val="000000"/>
                        </a:solidFill>
                        <a:effectLst/>
                        <a:latin typeface="Arial"/>
                      </a:endParaRPr>
                    </a:p>
                  </a:txBody>
                  <a:tcPr marL="9525" marR="9525" marT="9525" marB="0" anchor="b"/>
                </a:tc>
                <a:tc>
                  <a:txBody>
                    <a:bodyPr/>
                    <a:lstStyle/>
                    <a:p>
                      <a:pPr algn="l" fontAlgn="b"/>
                      <a:endParaRPr lang="he-IL" sz="1400" b="0" i="0" u="none" strike="noStrike">
                        <a:solidFill>
                          <a:srgbClr val="000000"/>
                        </a:solidFill>
                        <a:effectLst/>
                        <a:latin typeface="Arial"/>
                      </a:endParaRPr>
                    </a:p>
                  </a:txBody>
                  <a:tcPr marL="9525" marR="9525" marT="9525" marB="0" anchor="b"/>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l" fontAlgn="b"/>
                      <a:endParaRPr lang="he-IL" sz="1400" b="0" i="0" u="none" strike="noStrike">
                        <a:solidFill>
                          <a:srgbClr val="000000"/>
                        </a:solidFill>
                        <a:effectLst/>
                        <a:latin typeface="Arial"/>
                      </a:endParaRPr>
                    </a:p>
                  </a:txBody>
                  <a:tcPr marL="9525" marR="9525" marT="9525" marB="0" anchor="b"/>
                </a:tc>
                <a:tc>
                  <a:txBody>
                    <a:bodyPr/>
                    <a:lstStyle/>
                    <a:p>
                      <a:pPr algn="l" fontAlgn="b"/>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23409950"/>
              </p:ext>
            </p:extLst>
          </p:nvPr>
        </p:nvGraphicFramePr>
        <p:xfrm>
          <a:off x="1651002" y="304800"/>
          <a:ext cx="6502398" cy="253365"/>
        </p:xfrm>
        <a:graphic>
          <a:graphicData uri="http://schemas.openxmlformats.org/drawingml/2006/table">
            <a:tbl>
              <a:tblPr>
                <a:tableStyleId>{5C22544A-7EE6-4342-B048-85BDC9FD1C3A}</a:tableStyleId>
              </a:tblPr>
              <a:tblGrid>
                <a:gridCol w="6502398">
                  <a:extLst>
                    <a:ext uri="{9D8B030D-6E8A-4147-A177-3AD203B41FA5}">
                      <a16:colId xmlns:a16="http://schemas.microsoft.com/office/drawing/2014/main" val="20000"/>
                    </a:ext>
                  </a:extLst>
                </a:gridCol>
              </a:tblGrid>
              <a:tr h="180975">
                <a:tc>
                  <a:txBody>
                    <a:bodyPr/>
                    <a:lstStyle/>
                    <a:p>
                      <a:pPr algn="ctr" rtl="1" fontAlgn="ctr"/>
                      <a:r>
                        <a:rPr lang="he-IL" sz="1600" u="none" strike="noStrike" dirty="0">
                          <a:effectLst/>
                        </a:rPr>
                        <a:t>טבלה 2: רגרסיות שכר, </a:t>
                      </a:r>
                      <a:r>
                        <a:rPr lang="en-US" sz="1600" u="none" strike="noStrike" dirty="0">
                          <a:effectLst/>
                        </a:rPr>
                        <a:t>OLS </a:t>
                      </a:r>
                      <a:r>
                        <a:rPr lang="he-IL" sz="1600" u="none" strike="noStrike" dirty="0" smtClean="0">
                          <a:effectLst/>
                        </a:rPr>
                        <a:t> ו- </a:t>
                      </a:r>
                      <a:r>
                        <a:rPr lang="en-US" sz="1600" u="none" strike="noStrike" dirty="0" smtClean="0">
                          <a:effectLst/>
                        </a:rPr>
                        <a:t>IV-</a:t>
                      </a:r>
                      <a:r>
                        <a:rPr lang="en-US" sz="1600" u="none" strike="noStrike" dirty="0" err="1" smtClean="0">
                          <a:effectLst/>
                        </a:rPr>
                        <a:t>liml</a:t>
                      </a:r>
                      <a:r>
                        <a:rPr lang="he-IL" sz="1600" u="none" strike="noStrike" dirty="0" smtClean="0">
                          <a:effectLst/>
                        </a:rPr>
                        <a:t>   גישת</a:t>
                      </a:r>
                      <a:r>
                        <a:rPr lang="he-IL" sz="1600" u="none" strike="noStrike" baseline="0" dirty="0" smtClean="0">
                          <a:effectLst/>
                        </a:rPr>
                        <a:t> השכלה</a:t>
                      </a:r>
                      <a:endParaRPr lang="en-US" sz="16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35804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65783392"/>
              </p:ext>
            </p:extLst>
          </p:nvPr>
        </p:nvGraphicFramePr>
        <p:xfrm>
          <a:off x="1828800" y="762000"/>
          <a:ext cx="6553199" cy="5689806"/>
        </p:xfrm>
        <a:graphic>
          <a:graphicData uri="http://schemas.openxmlformats.org/drawingml/2006/table">
            <a:tbl>
              <a:tblPr>
                <a:tableStyleId>{5C22544A-7EE6-4342-B048-85BDC9FD1C3A}</a:tableStyleId>
              </a:tblPr>
              <a:tblGrid>
                <a:gridCol w="2531509">
                  <a:extLst>
                    <a:ext uri="{9D8B030D-6E8A-4147-A177-3AD203B41FA5}">
                      <a16:colId xmlns:a16="http://schemas.microsoft.com/office/drawing/2014/main" val="20000"/>
                    </a:ext>
                  </a:extLst>
                </a:gridCol>
                <a:gridCol w="804338">
                  <a:extLst>
                    <a:ext uri="{9D8B030D-6E8A-4147-A177-3AD203B41FA5}">
                      <a16:colId xmlns:a16="http://schemas.microsoft.com/office/drawing/2014/main" val="20001"/>
                    </a:ext>
                  </a:extLst>
                </a:gridCol>
                <a:gridCol w="804338">
                  <a:extLst>
                    <a:ext uri="{9D8B030D-6E8A-4147-A177-3AD203B41FA5}">
                      <a16:colId xmlns:a16="http://schemas.microsoft.com/office/drawing/2014/main" val="20002"/>
                    </a:ext>
                  </a:extLst>
                </a:gridCol>
                <a:gridCol w="804338">
                  <a:extLst>
                    <a:ext uri="{9D8B030D-6E8A-4147-A177-3AD203B41FA5}">
                      <a16:colId xmlns:a16="http://schemas.microsoft.com/office/drawing/2014/main" val="20003"/>
                    </a:ext>
                  </a:extLst>
                </a:gridCol>
                <a:gridCol w="804338">
                  <a:extLst>
                    <a:ext uri="{9D8B030D-6E8A-4147-A177-3AD203B41FA5}">
                      <a16:colId xmlns:a16="http://schemas.microsoft.com/office/drawing/2014/main" val="20004"/>
                    </a:ext>
                  </a:extLst>
                </a:gridCol>
                <a:gridCol w="804338">
                  <a:extLst>
                    <a:ext uri="{9D8B030D-6E8A-4147-A177-3AD203B41FA5}">
                      <a16:colId xmlns:a16="http://schemas.microsoft.com/office/drawing/2014/main" val="20005"/>
                    </a:ext>
                  </a:extLst>
                </a:gridCol>
              </a:tblGrid>
              <a:tr h="309033">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לא 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309033">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(1)</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(2)</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(4)</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a:effectLst/>
                        </a:rPr>
                        <a:t>(5)</a:t>
                      </a: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309033">
                <a:tc>
                  <a:txBody>
                    <a:bodyPr/>
                    <a:lstStyle/>
                    <a:p>
                      <a:pPr algn="l" rtl="1" fontAlgn="ctr"/>
                      <a:r>
                        <a:rPr lang="he-IL" sz="1400" u="none" strike="noStrike" dirty="0">
                          <a:effectLst/>
                        </a:rPr>
                        <a:t>משתנה מסביר</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1"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309033">
                <a:tc>
                  <a:txBody>
                    <a:bodyPr/>
                    <a:lstStyle/>
                    <a:p>
                      <a:pPr algn="l" fontAlgn="ctr"/>
                      <a:endParaRPr lang="he-IL" sz="1400" b="1"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309033">
                <a:tc>
                  <a:txBody>
                    <a:bodyPr/>
                    <a:lstStyle/>
                    <a:p>
                      <a:pPr algn="l"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309033">
                <a:tc>
                  <a:txBody>
                    <a:bodyPr/>
                    <a:lstStyle/>
                    <a:p>
                      <a:pPr algn="l" fontAlgn="ctr"/>
                      <a:r>
                        <a:rPr lang="en-US" sz="1400" u="none" strike="noStrike" dirty="0" smtClean="0">
                          <a:effectLst/>
                        </a:rPr>
                        <a:t>S_FW</a:t>
                      </a:r>
                      <a:r>
                        <a:rPr lang="he-IL" sz="1400" u="none" strike="noStrike" dirty="0" smtClean="0">
                          <a:effectLst/>
                        </a:rPr>
                        <a:t> </a:t>
                      </a:r>
                      <a:r>
                        <a:rPr lang="en-US" sz="1400" u="none" strike="noStrike" dirty="0" smtClean="0">
                          <a:effectLst/>
                        </a:rPr>
                        <a:t>* </a:t>
                      </a:r>
                      <a:r>
                        <a:rPr lang="he-IL" sz="1400" u="none" strike="noStrike" dirty="0" smtClean="0">
                          <a:effectLst/>
                        </a:rPr>
                        <a:t>חקלאות</a:t>
                      </a:r>
                      <a:endParaRPr lang="he-IL" sz="1400" b="0" i="1" u="none" strike="noStrike" dirty="0">
                        <a:solidFill>
                          <a:srgbClr val="000000"/>
                        </a:solidFill>
                        <a:effectLst/>
                        <a:latin typeface="Arial"/>
                      </a:endParaRPr>
                    </a:p>
                  </a:txBody>
                  <a:tcPr marL="9525" marR="9525" marT="9525" marB="0" anchor="ctr"/>
                </a:tc>
                <a:tc>
                  <a:txBody>
                    <a:bodyPr/>
                    <a:lstStyle/>
                    <a:p>
                      <a:pPr algn="l" fontAlgn="b"/>
                      <a:r>
                        <a:rPr lang="he-IL" sz="1400" b="0" i="0" u="none" strike="noStrike" dirty="0">
                          <a:solidFill>
                            <a:srgbClr val="000000"/>
                          </a:solidFill>
                          <a:effectLst/>
                          <a:latin typeface="Arial"/>
                        </a:rPr>
                        <a:t>-0.229</a:t>
                      </a:r>
                    </a:p>
                  </a:txBody>
                  <a:tcPr marL="9525" marR="9525" marT="9525" marB="0" anchor="b"/>
                </a:tc>
                <a:tc>
                  <a:txBody>
                    <a:bodyPr/>
                    <a:lstStyle/>
                    <a:p>
                      <a:pPr algn="l" fontAlgn="b"/>
                      <a:r>
                        <a:rPr lang="he-IL" sz="1400" b="0" i="0" u="none" strike="noStrike" dirty="0">
                          <a:solidFill>
                            <a:srgbClr val="000000"/>
                          </a:solidFill>
                          <a:effectLst/>
                          <a:latin typeface="Arial"/>
                        </a:rPr>
                        <a:t>0.164</a:t>
                      </a:r>
                    </a:p>
                  </a:txBody>
                  <a:tcPr marL="9525" marR="9525" marT="9525" marB="0" anchor="b"/>
                </a:tc>
                <a:tc>
                  <a:txBody>
                    <a:bodyPr/>
                    <a:lstStyle/>
                    <a:p>
                      <a:pPr algn="l" fontAlgn="b"/>
                      <a:r>
                        <a:rPr lang="he-IL" sz="1400" b="0" i="0" u="none" strike="noStrike">
                          <a:solidFill>
                            <a:srgbClr val="000000"/>
                          </a:solidFill>
                          <a:effectLst/>
                          <a:latin typeface="Arial"/>
                        </a:rPr>
                        <a:t> </a:t>
                      </a:r>
                    </a:p>
                  </a:txBody>
                  <a:tcPr marL="9525" marR="9525" marT="9525" marB="0" anchor="b"/>
                </a:tc>
                <a:tc>
                  <a:txBody>
                    <a:bodyPr/>
                    <a:lstStyle/>
                    <a:p>
                      <a:pPr algn="l" fontAlgn="b"/>
                      <a:r>
                        <a:rPr lang="he-IL" sz="1400" b="0" i="0" u="none" strike="noStrike">
                          <a:solidFill>
                            <a:srgbClr val="000000"/>
                          </a:solidFill>
                          <a:effectLst/>
                          <a:latin typeface="Arial"/>
                        </a:rPr>
                        <a:t>-0.653*</a:t>
                      </a:r>
                    </a:p>
                  </a:txBody>
                  <a:tcPr marL="9525" marR="9525" marT="9525" marB="0" anchor="b"/>
                </a:tc>
                <a:tc>
                  <a:txBody>
                    <a:bodyPr/>
                    <a:lstStyle/>
                    <a:p>
                      <a:pPr algn="l" fontAlgn="b"/>
                      <a:r>
                        <a:rPr lang="he-IL" sz="1400" b="0" i="0" u="none" strike="noStrike">
                          <a:solidFill>
                            <a:srgbClr val="000000"/>
                          </a:solidFill>
                          <a:effectLst/>
                          <a:latin typeface="Arial"/>
                        </a:rPr>
                        <a:t>0.156   </a:t>
                      </a:r>
                    </a:p>
                  </a:txBody>
                  <a:tcPr marL="9525" marR="9525" marT="9525" marB="0" anchor="b"/>
                </a:tc>
                <a:extLst>
                  <a:ext uri="{0D108BD9-81ED-4DB2-BD59-A6C34878D82A}">
                    <a16:rowId xmlns:a16="http://schemas.microsoft.com/office/drawing/2014/main" val="10005"/>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fontAlgn="b"/>
                      <a:r>
                        <a:rPr lang="he-IL" sz="1400" b="0" i="0" u="none" strike="noStrike" dirty="0">
                          <a:solidFill>
                            <a:srgbClr val="000000"/>
                          </a:solidFill>
                          <a:effectLst/>
                          <a:latin typeface="Arial"/>
                        </a:rPr>
                        <a:t>(0.172)</a:t>
                      </a:r>
                    </a:p>
                  </a:txBody>
                  <a:tcPr marL="9525" marR="9525" marT="9525" marB="0"/>
                </a:tc>
                <a:tc>
                  <a:txBody>
                    <a:bodyPr/>
                    <a:lstStyle/>
                    <a:p>
                      <a:pPr algn="l" fontAlgn="b"/>
                      <a:r>
                        <a:rPr lang="he-IL" sz="1400" b="0" i="0" u="none" strike="noStrike" dirty="0">
                          <a:solidFill>
                            <a:srgbClr val="000000"/>
                          </a:solidFill>
                          <a:effectLst/>
                          <a:latin typeface="Arial"/>
                        </a:rPr>
                        <a:t>(0.321)</a:t>
                      </a:r>
                    </a:p>
                  </a:txBody>
                  <a:tcPr marL="9525" marR="9525" marT="9525" marB="0"/>
                </a:tc>
                <a:tc>
                  <a:txBody>
                    <a:bodyPr/>
                    <a:lstStyle/>
                    <a:p>
                      <a:pPr algn="l" fontAlgn="b"/>
                      <a:r>
                        <a:rPr lang="he-IL" sz="1400" b="0" i="0" u="none" strike="noStrike" dirty="0">
                          <a:solidFill>
                            <a:srgbClr val="000000"/>
                          </a:solidFill>
                          <a:effectLst/>
                          <a:latin typeface="Arial"/>
                        </a:rPr>
                        <a:t> </a:t>
                      </a:r>
                    </a:p>
                  </a:txBody>
                  <a:tcPr marL="9525" marR="9525" marT="9525" marB="0"/>
                </a:tc>
                <a:tc>
                  <a:txBody>
                    <a:bodyPr/>
                    <a:lstStyle/>
                    <a:p>
                      <a:pPr algn="l" fontAlgn="b"/>
                      <a:r>
                        <a:rPr lang="he-IL" sz="1400" b="0" i="0" u="none" strike="noStrike" dirty="0">
                          <a:solidFill>
                            <a:srgbClr val="000000"/>
                          </a:solidFill>
                          <a:effectLst/>
                          <a:latin typeface="Arial"/>
                        </a:rPr>
                        <a:t>(0.386)</a:t>
                      </a:r>
                    </a:p>
                  </a:txBody>
                  <a:tcPr marL="9525" marR="9525" marT="9525" marB="0"/>
                </a:tc>
                <a:tc>
                  <a:txBody>
                    <a:bodyPr/>
                    <a:lstStyle/>
                    <a:p>
                      <a:pPr algn="l" fontAlgn="b"/>
                      <a:r>
                        <a:rPr lang="he-IL" sz="1400" b="0" i="0" u="none" strike="noStrike" dirty="0">
                          <a:solidFill>
                            <a:srgbClr val="000000"/>
                          </a:solidFill>
                          <a:effectLst/>
                          <a:latin typeface="Arial"/>
                        </a:rPr>
                        <a:t>(0.321)   </a:t>
                      </a:r>
                    </a:p>
                  </a:txBody>
                  <a:tcPr marL="9525" marR="9525" marT="9525" marB="0"/>
                </a:tc>
                <a:extLst>
                  <a:ext uri="{0D108BD9-81ED-4DB2-BD59-A6C34878D82A}">
                    <a16:rowId xmlns:a16="http://schemas.microsoft.com/office/drawing/2014/main" val="10006"/>
                  </a:ext>
                </a:extLst>
              </a:tr>
              <a:tr h="309033">
                <a:tc>
                  <a:txBody>
                    <a:bodyPr/>
                    <a:lstStyle/>
                    <a:p>
                      <a:pPr algn="l" fontAlgn="ctr"/>
                      <a:r>
                        <a:rPr lang="en-US" sz="1400" u="none" strike="noStrike" dirty="0" smtClean="0">
                          <a:effectLst/>
                        </a:rPr>
                        <a:t>S_FW * </a:t>
                      </a:r>
                      <a:r>
                        <a:rPr lang="he-IL" sz="1400" u="none" strike="noStrike" dirty="0" smtClean="0">
                          <a:effectLst/>
                        </a:rPr>
                        <a:t>בניה</a:t>
                      </a:r>
                      <a:endParaRPr lang="he-IL" sz="1400" b="0" i="1" u="none" strike="noStrike" dirty="0">
                        <a:solidFill>
                          <a:srgbClr val="000000"/>
                        </a:solidFill>
                        <a:effectLst/>
                        <a:latin typeface="Arial"/>
                      </a:endParaRPr>
                    </a:p>
                  </a:txBody>
                  <a:tcPr marL="9525" marR="9525" marT="9525" marB="0" anchor="ctr"/>
                </a:tc>
                <a:tc>
                  <a:txBody>
                    <a:bodyPr/>
                    <a:lstStyle/>
                    <a:p>
                      <a:pPr algn="l" fontAlgn="b"/>
                      <a:r>
                        <a:rPr lang="he-IL" sz="1400" b="0" i="0" u="none" strike="noStrike" dirty="0">
                          <a:solidFill>
                            <a:srgbClr val="000000"/>
                          </a:solidFill>
                          <a:effectLst/>
                          <a:latin typeface="Arial"/>
                        </a:rPr>
                        <a:t>-0.352</a:t>
                      </a:r>
                    </a:p>
                  </a:txBody>
                  <a:tcPr marL="9525" marR="9525" marT="9525" marB="0" anchor="b"/>
                </a:tc>
                <a:tc>
                  <a:txBody>
                    <a:bodyPr/>
                    <a:lstStyle/>
                    <a:p>
                      <a:pPr algn="l" fontAlgn="b"/>
                      <a:r>
                        <a:rPr lang="he-IL" sz="1400" b="0" i="0" u="none" strike="noStrike" dirty="0">
                          <a:solidFill>
                            <a:srgbClr val="000000"/>
                          </a:solidFill>
                          <a:effectLst/>
                          <a:latin typeface="Arial"/>
                        </a:rPr>
                        <a:t>-0.965*</a:t>
                      </a:r>
                    </a:p>
                  </a:txBody>
                  <a:tcPr marL="9525" marR="9525" marT="9525" marB="0" anchor="b"/>
                </a:tc>
                <a:tc>
                  <a:txBody>
                    <a:bodyPr/>
                    <a:lstStyle/>
                    <a:p>
                      <a:pPr algn="l" fontAlgn="b"/>
                      <a:r>
                        <a:rPr lang="he-IL" sz="1400" b="0" i="0" u="none" strike="noStrike" dirty="0">
                          <a:solidFill>
                            <a:srgbClr val="000000"/>
                          </a:solidFill>
                          <a:effectLst/>
                          <a:latin typeface="Arial"/>
                        </a:rPr>
                        <a:t> </a:t>
                      </a:r>
                    </a:p>
                  </a:txBody>
                  <a:tcPr marL="9525" marR="9525" marT="9525" marB="0" anchor="b"/>
                </a:tc>
                <a:tc>
                  <a:txBody>
                    <a:bodyPr/>
                    <a:lstStyle/>
                    <a:p>
                      <a:pPr algn="l" fontAlgn="b"/>
                      <a:r>
                        <a:rPr lang="he-IL" sz="1400" b="0" i="0" u="none" strike="noStrike" dirty="0">
                          <a:solidFill>
                            <a:srgbClr val="000000"/>
                          </a:solidFill>
                          <a:effectLst/>
                          <a:latin typeface="Arial"/>
                        </a:rPr>
                        <a:t>-0.958***</a:t>
                      </a:r>
                    </a:p>
                  </a:txBody>
                  <a:tcPr marL="9525" marR="9525" marT="9525" marB="0" anchor="b"/>
                </a:tc>
                <a:tc>
                  <a:txBody>
                    <a:bodyPr/>
                    <a:lstStyle/>
                    <a:p>
                      <a:pPr algn="l" fontAlgn="b"/>
                      <a:r>
                        <a:rPr lang="he-IL" sz="1400" b="0" i="0" u="none" strike="noStrike">
                          <a:solidFill>
                            <a:srgbClr val="000000"/>
                          </a:solidFill>
                          <a:effectLst/>
                          <a:latin typeface="Arial"/>
                        </a:rPr>
                        <a:t>-0.969*  </a:t>
                      </a:r>
                    </a:p>
                  </a:txBody>
                  <a:tcPr marL="9525" marR="9525" marT="9525" marB="0" anchor="b"/>
                </a:tc>
                <a:extLst>
                  <a:ext uri="{0D108BD9-81ED-4DB2-BD59-A6C34878D82A}">
                    <a16:rowId xmlns:a16="http://schemas.microsoft.com/office/drawing/2014/main" val="10007"/>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fontAlgn="b"/>
                      <a:r>
                        <a:rPr lang="he-IL" sz="1400" b="0" i="0" u="none" strike="noStrike">
                          <a:solidFill>
                            <a:srgbClr val="000000"/>
                          </a:solidFill>
                          <a:effectLst/>
                          <a:latin typeface="Arial"/>
                        </a:rPr>
                        <a:t>(0.216)</a:t>
                      </a:r>
                    </a:p>
                  </a:txBody>
                  <a:tcPr marL="9525" marR="9525" marT="9525" marB="0"/>
                </a:tc>
                <a:tc>
                  <a:txBody>
                    <a:bodyPr/>
                    <a:lstStyle/>
                    <a:p>
                      <a:pPr algn="l" fontAlgn="b"/>
                      <a:r>
                        <a:rPr lang="he-IL" sz="1400" b="0" i="0" u="none" strike="noStrike">
                          <a:solidFill>
                            <a:srgbClr val="000000"/>
                          </a:solidFill>
                          <a:effectLst/>
                          <a:latin typeface="Arial"/>
                        </a:rPr>
                        <a:t>(0.519)</a:t>
                      </a:r>
                    </a:p>
                  </a:txBody>
                  <a:tcPr marL="9525" marR="9525" marT="9525" marB="0"/>
                </a:tc>
                <a:tc>
                  <a:txBody>
                    <a:bodyPr/>
                    <a:lstStyle/>
                    <a:p>
                      <a:pPr algn="l" fontAlgn="b"/>
                      <a:r>
                        <a:rPr lang="he-IL" sz="1400" b="0" i="0" u="none" strike="noStrike" dirty="0">
                          <a:solidFill>
                            <a:srgbClr val="000000"/>
                          </a:solidFill>
                          <a:effectLst/>
                          <a:latin typeface="Arial"/>
                        </a:rPr>
                        <a:t> </a:t>
                      </a:r>
                    </a:p>
                  </a:txBody>
                  <a:tcPr marL="9525" marR="9525" marT="9525" marB="0"/>
                </a:tc>
                <a:tc>
                  <a:txBody>
                    <a:bodyPr/>
                    <a:lstStyle/>
                    <a:p>
                      <a:pPr algn="l" fontAlgn="b"/>
                      <a:r>
                        <a:rPr lang="he-IL" sz="1400" b="0" i="0" u="none" strike="noStrike" dirty="0">
                          <a:solidFill>
                            <a:srgbClr val="000000"/>
                          </a:solidFill>
                          <a:effectLst/>
                          <a:latin typeface="Arial"/>
                        </a:rPr>
                        <a:t>(0.280)</a:t>
                      </a:r>
                    </a:p>
                  </a:txBody>
                  <a:tcPr marL="9525" marR="9525" marT="9525" marB="0"/>
                </a:tc>
                <a:tc>
                  <a:txBody>
                    <a:bodyPr/>
                    <a:lstStyle/>
                    <a:p>
                      <a:pPr algn="l" fontAlgn="b"/>
                      <a:r>
                        <a:rPr lang="he-IL" sz="1400" b="0" i="0" u="none" strike="noStrike" dirty="0">
                          <a:solidFill>
                            <a:srgbClr val="000000"/>
                          </a:solidFill>
                          <a:effectLst/>
                          <a:latin typeface="Arial"/>
                        </a:rPr>
                        <a:t>(0.519)   </a:t>
                      </a:r>
                    </a:p>
                  </a:txBody>
                  <a:tcPr marL="9525" marR="9525" marT="9525" marB="0"/>
                </a:tc>
                <a:extLst>
                  <a:ext uri="{0D108BD9-81ED-4DB2-BD59-A6C34878D82A}">
                    <a16:rowId xmlns:a16="http://schemas.microsoft.com/office/drawing/2014/main" val="10008"/>
                  </a:ext>
                </a:extLst>
              </a:tr>
              <a:tr h="309033">
                <a:tc>
                  <a:txBody>
                    <a:bodyPr/>
                    <a:lstStyle/>
                    <a:p>
                      <a:pPr algn="l" fontAlgn="ctr"/>
                      <a:r>
                        <a:rPr lang="en-US" sz="1400" u="none" strike="noStrike" dirty="0" smtClean="0">
                          <a:effectLst/>
                        </a:rPr>
                        <a:t>S_FW * </a:t>
                      </a:r>
                      <a:r>
                        <a:rPr lang="he-IL" sz="1400" u="none" strike="noStrike" dirty="0" smtClean="0">
                          <a:effectLst/>
                        </a:rPr>
                        <a:t>תעשיה</a:t>
                      </a:r>
                      <a:endParaRPr lang="he-IL" sz="1400" b="0" i="1" u="none" strike="noStrike" dirty="0">
                        <a:solidFill>
                          <a:srgbClr val="000000"/>
                        </a:solidFill>
                        <a:effectLst/>
                        <a:latin typeface="Arial"/>
                      </a:endParaRPr>
                    </a:p>
                  </a:txBody>
                  <a:tcPr marL="9525" marR="9525" marT="9525" marB="0" anchor="ctr"/>
                </a:tc>
                <a:tc>
                  <a:txBody>
                    <a:bodyPr/>
                    <a:lstStyle/>
                    <a:p>
                      <a:pPr algn="l" fontAlgn="b"/>
                      <a:r>
                        <a:rPr lang="he-IL" sz="1400" b="0" i="0" u="none" strike="noStrike">
                          <a:solidFill>
                            <a:srgbClr val="000000"/>
                          </a:solidFill>
                          <a:effectLst/>
                          <a:latin typeface="Arial"/>
                        </a:rPr>
                        <a:t>-0.313***</a:t>
                      </a:r>
                    </a:p>
                  </a:txBody>
                  <a:tcPr marL="9525" marR="9525" marT="9525" marB="0" anchor="b"/>
                </a:tc>
                <a:tc>
                  <a:txBody>
                    <a:bodyPr/>
                    <a:lstStyle/>
                    <a:p>
                      <a:pPr algn="l" fontAlgn="b"/>
                      <a:r>
                        <a:rPr lang="he-IL" sz="1400" b="0" i="0" u="none" strike="noStrike">
                          <a:solidFill>
                            <a:srgbClr val="000000"/>
                          </a:solidFill>
                          <a:effectLst/>
                          <a:latin typeface="Arial"/>
                        </a:rPr>
                        <a:t>-0.608**</a:t>
                      </a:r>
                    </a:p>
                  </a:txBody>
                  <a:tcPr marL="9525" marR="9525" marT="9525" marB="0" anchor="b"/>
                </a:tc>
                <a:tc>
                  <a:txBody>
                    <a:bodyPr/>
                    <a:lstStyle/>
                    <a:p>
                      <a:pPr algn="l" fontAlgn="b"/>
                      <a:r>
                        <a:rPr lang="he-IL" sz="1400" b="0" i="0" u="none" strike="noStrike">
                          <a:solidFill>
                            <a:srgbClr val="000000"/>
                          </a:solidFill>
                          <a:effectLst/>
                          <a:latin typeface="Arial"/>
                        </a:rPr>
                        <a:t> </a:t>
                      </a:r>
                    </a:p>
                  </a:txBody>
                  <a:tcPr marL="9525" marR="9525" marT="9525" marB="0" anchor="b"/>
                </a:tc>
                <a:tc>
                  <a:txBody>
                    <a:bodyPr/>
                    <a:lstStyle/>
                    <a:p>
                      <a:pPr algn="l" fontAlgn="b"/>
                      <a:r>
                        <a:rPr lang="he-IL" sz="1400" b="0" i="0" u="none" strike="noStrike" dirty="0">
                          <a:solidFill>
                            <a:srgbClr val="000000"/>
                          </a:solidFill>
                          <a:effectLst/>
                          <a:latin typeface="Arial"/>
                        </a:rPr>
                        <a:t>-0.582**</a:t>
                      </a:r>
                    </a:p>
                  </a:txBody>
                  <a:tcPr marL="9525" marR="9525" marT="9525" marB="0" anchor="b"/>
                </a:tc>
                <a:tc>
                  <a:txBody>
                    <a:bodyPr/>
                    <a:lstStyle/>
                    <a:p>
                      <a:pPr algn="l" fontAlgn="b"/>
                      <a:r>
                        <a:rPr lang="he-IL" sz="1400" b="0" i="0" u="none" strike="noStrike">
                          <a:solidFill>
                            <a:srgbClr val="000000"/>
                          </a:solidFill>
                          <a:effectLst/>
                          <a:latin typeface="Arial"/>
                        </a:rPr>
                        <a:t>-0.607** </a:t>
                      </a:r>
                    </a:p>
                  </a:txBody>
                  <a:tcPr marL="9525" marR="9525" marT="9525" marB="0" anchor="b"/>
                </a:tc>
                <a:extLst>
                  <a:ext uri="{0D108BD9-81ED-4DB2-BD59-A6C34878D82A}">
                    <a16:rowId xmlns:a16="http://schemas.microsoft.com/office/drawing/2014/main" val="10009"/>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fontAlgn="b"/>
                      <a:r>
                        <a:rPr lang="he-IL" sz="1400" b="0" i="0" u="none" strike="noStrike">
                          <a:solidFill>
                            <a:srgbClr val="000000"/>
                          </a:solidFill>
                          <a:effectLst/>
                          <a:latin typeface="Arial"/>
                        </a:rPr>
                        <a:t>(0.094)</a:t>
                      </a:r>
                    </a:p>
                  </a:txBody>
                  <a:tcPr marL="9525" marR="9525" marT="9525" marB="0"/>
                </a:tc>
                <a:tc>
                  <a:txBody>
                    <a:bodyPr/>
                    <a:lstStyle/>
                    <a:p>
                      <a:pPr algn="l" fontAlgn="b"/>
                      <a:r>
                        <a:rPr lang="he-IL" sz="1400" b="0" i="0" u="none" strike="noStrike">
                          <a:solidFill>
                            <a:srgbClr val="000000"/>
                          </a:solidFill>
                          <a:effectLst/>
                          <a:latin typeface="Arial"/>
                        </a:rPr>
                        <a:t>(0.283)</a:t>
                      </a:r>
                    </a:p>
                  </a:txBody>
                  <a:tcPr marL="9525" marR="9525" marT="9525" marB="0"/>
                </a:tc>
                <a:tc>
                  <a:txBody>
                    <a:bodyPr/>
                    <a:lstStyle/>
                    <a:p>
                      <a:pPr algn="l" fontAlgn="b"/>
                      <a:r>
                        <a:rPr lang="he-IL" sz="1400" b="0" i="0" u="none" strike="noStrike">
                          <a:solidFill>
                            <a:srgbClr val="000000"/>
                          </a:solidFill>
                          <a:effectLst/>
                          <a:latin typeface="Arial"/>
                        </a:rPr>
                        <a:t> </a:t>
                      </a:r>
                    </a:p>
                  </a:txBody>
                  <a:tcPr marL="9525" marR="9525" marT="9525" marB="0"/>
                </a:tc>
                <a:tc>
                  <a:txBody>
                    <a:bodyPr/>
                    <a:lstStyle/>
                    <a:p>
                      <a:pPr algn="l" fontAlgn="b"/>
                      <a:r>
                        <a:rPr lang="he-IL" sz="1400" b="0" i="0" u="none" strike="noStrike" dirty="0">
                          <a:solidFill>
                            <a:srgbClr val="000000"/>
                          </a:solidFill>
                          <a:effectLst/>
                          <a:latin typeface="Arial"/>
                        </a:rPr>
                        <a:t>(0.275)</a:t>
                      </a:r>
                    </a:p>
                  </a:txBody>
                  <a:tcPr marL="9525" marR="9525" marT="9525" marB="0"/>
                </a:tc>
                <a:tc>
                  <a:txBody>
                    <a:bodyPr/>
                    <a:lstStyle/>
                    <a:p>
                      <a:pPr algn="l" fontAlgn="b"/>
                      <a:r>
                        <a:rPr lang="he-IL" sz="1400" b="0" i="0" u="none" strike="noStrike" dirty="0">
                          <a:solidFill>
                            <a:srgbClr val="000000"/>
                          </a:solidFill>
                          <a:effectLst/>
                          <a:latin typeface="Arial"/>
                        </a:rPr>
                        <a:t>(0.285)   </a:t>
                      </a:r>
                    </a:p>
                  </a:txBody>
                  <a:tcPr marL="9525" marR="9525" marT="9525" marB="0"/>
                </a:tc>
                <a:extLst>
                  <a:ext uri="{0D108BD9-81ED-4DB2-BD59-A6C34878D82A}">
                    <a16:rowId xmlns:a16="http://schemas.microsoft.com/office/drawing/2014/main" val="10010"/>
                  </a:ext>
                </a:extLst>
              </a:tr>
              <a:tr h="309033">
                <a:tc>
                  <a:txBody>
                    <a:bodyPr/>
                    <a:lstStyle/>
                    <a:p>
                      <a:pPr algn="l" fontAlgn="ctr"/>
                      <a:r>
                        <a:rPr lang="en-US" sz="1400" u="none" strike="noStrike" dirty="0" smtClean="0">
                          <a:effectLst/>
                        </a:rPr>
                        <a:t>S_PW *</a:t>
                      </a:r>
                      <a:r>
                        <a:rPr lang="he-IL" sz="1400" u="none" strike="noStrike" dirty="0" smtClean="0">
                          <a:effectLst/>
                        </a:rPr>
                        <a:t>חקלאות </a:t>
                      </a:r>
                      <a:endParaRPr lang="he-IL" sz="1400" b="0" i="1" u="none" strike="noStrike" dirty="0">
                        <a:solidFill>
                          <a:srgbClr val="000000"/>
                        </a:solidFill>
                        <a:effectLst/>
                        <a:latin typeface="Arial"/>
                      </a:endParaRPr>
                    </a:p>
                  </a:txBody>
                  <a:tcPr marL="9525" marR="9525" marT="9525" marB="0" anchor="ctr"/>
                </a:tc>
                <a:tc>
                  <a:txBody>
                    <a:bodyPr/>
                    <a:lstStyle/>
                    <a:p>
                      <a:pPr algn="l" fontAlgn="b"/>
                      <a:r>
                        <a:rPr lang="he-IL" sz="1400" b="0" i="0" u="none" strike="noStrike" dirty="0">
                          <a:solidFill>
                            <a:srgbClr val="000000"/>
                          </a:solidFill>
                          <a:effectLst/>
                          <a:latin typeface="Arial"/>
                        </a:rPr>
                        <a:t>-0.160</a:t>
                      </a:r>
                    </a:p>
                  </a:txBody>
                  <a:tcPr marL="9525" marR="9525" marT="9525" marB="0" anchor="b"/>
                </a:tc>
                <a:tc>
                  <a:txBody>
                    <a:bodyPr/>
                    <a:lstStyle/>
                    <a:p>
                      <a:pPr algn="l" fontAlgn="b"/>
                      <a:r>
                        <a:rPr lang="he-IL" sz="1400" b="0" i="0" u="none" strike="noStrike">
                          <a:solidFill>
                            <a:srgbClr val="000000"/>
                          </a:solidFill>
                          <a:effectLst/>
                          <a:latin typeface="Arial"/>
                        </a:rPr>
                        <a:t>-0.046</a:t>
                      </a:r>
                    </a:p>
                  </a:txBody>
                  <a:tcPr marL="9525" marR="9525" marT="9525" marB="0" anchor="b"/>
                </a:tc>
                <a:tc>
                  <a:txBody>
                    <a:bodyPr/>
                    <a:lstStyle/>
                    <a:p>
                      <a:pPr algn="l" fontAlgn="b"/>
                      <a:r>
                        <a:rPr lang="he-IL" sz="1400" b="0" i="0" u="none" strike="noStrike">
                          <a:solidFill>
                            <a:srgbClr val="000000"/>
                          </a:solidFill>
                          <a:effectLst/>
                          <a:latin typeface="Arial"/>
                        </a:rPr>
                        <a:t> </a:t>
                      </a:r>
                    </a:p>
                  </a:txBody>
                  <a:tcPr marL="9525" marR="9525" marT="9525" marB="0" anchor="b"/>
                </a:tc>
                <a:tc>
                  <a:txBody>
                    <a:bodyPr/>
                    <a:lstStyle/>
                    <a:p>
                      <a:pPr algn="l" fontAlgn="b"/>
                      <a:r>
                        <a:rPr lang="he-IL" sz="1400" b="0" i="0" u="none" strike="noStrike" dirty="0">
                          <a:solidFill>
                            <a:srgbClr val="000000"/>
                          </a:solidFill>
                          <a:effectLst/>
                          <a:latin typeface="Arial"/>
                        </a:rPr>
                        <a:t>-0.929**</a:t>
                      </a:r>
                    </a:p>
                  </a:txBody>
                  <a:tcPr marL="9525" marR="9525" marT="9525" marB="0" anchor="b"/>
                </a:tc>
                <a:tc>
                  <a:txBody>
                    <a:bodyPr/>
                    <a:lstStyle/>
                    <a:p>
                      <a:pPr algn="l" fontAlgn="b"/>
                      <a:r>
                        <a:rPr lang="he-IL" sz="1400" b="0" i="0" u="none" strike="noStrike" dirty="0">
                          <a:solidFill>
                            <a:srgbClr val="000000"/>
                          </a:solidFill>
                          <a:effectLst/>
                          <a:latin typeface="Arial"/>
                        </a:rPr>
                        <a:t>-0.052   </a:t>
                      </a:r>
                    </a:p>
                  </a:txBody>
                  <a:tcPr marL="9525" marR="9525" marT="9525" marB="0" anchor="b"/>
                </a:tc>
                <a:extLst>
                  <a:ext uri="{0D108BD9-81ED-4DB2-BD59-A6C34878D82A}">
                    <a16:rowId xmlns:a16="http://schemas.microsoft.com/office/drawing/2014/main" val="10011"/>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fontAlgn="b"/>
                      <a:r>
                        <a:rPr lang="he-IL" sz="1400" b="0" i="0" u="none" strike="noStrike">
                          <a:solidFill>
                            <a:srgbClr val="000000"/>
                          </a:solidFill>
                          <a:effectLst/>
                          <a:latin typeface="Arial"/>
                        </a:rPr>
                        <a:t>(0.220)</a:t>
                      </a:r>
                    </a:p>
                  </a:txBody>
                  <a:tcPr marL="9525" marR="9525" marT="9525" marB="0"/>
                </a:tc>
                <a:tc>
                  <a:txBody>
                    <a:bodyPr/>
                    <a:lstStyle/>
                    <a:p>
                      <a:pPr algn="l" fontAlgn="b"/>
                      <a:r>
                        <a:rPr lang="he-IL" sz="1400" b="0" i="0" u="none" strike="noStrike">
                          <a:solidFill>
                            <a:srgbClr val="000000"/>
                          </a:solidFill>
                          <a:effectLst/>
                          <a:latin typeface="Arial"/>
                        </a:rPr>
                        <a:t>(0.465)</a:t>
                      </a:r>
                    </a:p>
                  </a:txBody>
                  <a:tcPr marL="9525" marR="9525" marT="9525" marB="0"/>
                </a:tc>
                <a:tc>
                  <a:txBody>
                    <a:bodyPr/>
                    <a:lstStyle/>
                    <a:p>
                      <a:pPr algn="l" fontAlgn="b"/>
                      <a:r>
                        <a:rPr lang="he-IL" sz="1400" b="0" i="0" u="none" strike="noStrike">
                          <a:solidFill>
                            <a:srgbClr val="000000"/>
                          </a:solidFill>
                          <a:effectLst/>
                          <a:latin typeface="Arial"/>
                        </a:rPr>
                        <a:t> </a:t>
                      </a:r>
                    </a:p>
                  </a:txBody>
                  <a:tcPr marL="9525" marR="9525" marT="9525" marB="0"/>
                </a:tc>
                <a:tc>
                  <a:txBody>
                    <a:bodyPr/>
                    <a:lstStyle/>
                    <a:p>
                      <a:pPr algn="l" fontAlgn="b"/>
                      <a:r>
                        <a:rPr lang="he-IL" sz="1400" b="0" i="0" u="none" strike="noStrike" dirty="0">
                          <a:solidFill>
                            <a:srgbClr val="000000"/>
                          </a:solidFill>
                          <a:effectLst/>
                          <a:latin typeface="Arial"/>
                        </a:rPr>
                        <a:t>(0.467)</a:t>
                      </a:r>
                    </a:p>
                  </a:txBody>
                  <a:tcPr marL="9525" marR="9525" marT="9525" marB="0"/>
                </a:tc>
                <a:tc>
                  <a:txBody>
                    <a:bodyPr/>
                    <a:lstStyle/>
                    <a:p>
                      <a:pPr algn="l" fontAlgn="b"/>
                      <a:r>
                        <a:rPr lang="he-IL" sz="1400" b="0" i="0" u="none" strike="noStrike" dirty="0">
                          <a:solidFill>
                            <a:srgbClr val="000000"/>
                          </a:solidFill>
                          <a:effectLst/>
                          <a:latin typeface="Arial"/>
                        </a:rPr>
                        <a:t>(0.461)   </a:t>
                      </a:r>
                    </a:p>
                  </a:txBody>
                  <a:tcPr marL="9525" marR="9525" marT="9525" marB="0"/>
                </a:tc>
                <a:extLst>
                  <a:ext uri="{0D108BD9-81ED-4DB2-BD59-A6C34878D82A}">
                    <a16:rowId xmlns:a16="http://schemas.microsoft.com/office/drawing/2014/main" val="10012"/>
                  </a:ext>
                </a:extLst>
              </a:tr>
              <a:tr h="309033">
                <a:tc>
                  <a:txBody>
                    <a:bodyPr/>
                    <a:lstStyle/>
                    <a:p>
                      <a:pPr algn="l" fontAlgn="ctr"/>
                      <a:r>
                        <a:rPr lang="en-US" sz="1400" u="none" strike="noStrike" dirty="0" smtClean="0">
                          <a:effectLst/>
                        </a:rPr>
                        <a:t>S_PW</a:t>
                      </a:r>
                      <a:r>
                        <a:rPr lang="he-IL" sz="1400" u="none" strike="noStrike" dirty="0" smtClean="0">
                          <a:effectLst/>
                        </a:rPr>
                        <a:t> </a:t>
                      </a:r>
                      <a:r>
                        <a:rPr lang="en-US" sz="1400" u="none" strike="noStrike" dirty="0" smtClean="0">
                          <a:effectLst/>
                        </a:rPr>
                        <a:t>* </a:t>
                      </a:r>
                      <a:r>
                        <a:rPr lang="he-IL" sz="1400" u="none" strike="noStrike" dirty="0" smtClean="0">
                          <a:effectLst/>
                        </a:rPr>
                        <a:t>בניה</a:t>
                      </a:r>
                      <a:endParaRPr lang="he-IL" sz="1400" b="0" i="1" u="none" strike="noStrike" dirty="0">
                        <a:solidFill>
                          <a:srgbClr val="000000"/>
                        </a:solidFill>
                        <a:effectLst/>
                        <a:latin typeface="Arial"/>
                      </a:endParaRPr>
                    </a:p>
                  </a:txBody>
                  <a:tcPr marL="9525" marR="9525" marT="9525" marB="0" anchor="ctr"/>
                </a:tc>
                <a:tc>
                  <a:txBody>
                    <a:bodyPr/>
                    <a:lstStyle/>
                    <a:p>
                      <a:pPr algn="l" fontAlgn="b"/>
                      <a:r>
                        <a:rPr lang="he-IL" sz="1400" b="0" i="0" u="none" strike="noStrike">
                          <a:solidFill>
                            <a:srgbClr val="000000"/>
                          </a:solidFill>
                          <a:effectLst/>
                          <a:latin typeface="Arial"/>
                        </a:rPr>
                        <a:t>-0.509**</a:t>
                      </a:r>
                    </a:p>
                  </a:txBody>
                  <a:tcPr marL="9525" marR="9525" marT="9525" marB="0" anchor="b"/>
                </a:tc>
                <a:tc>
                  <a:txBody>
                    <a:bodyPr/>
                    <a:lstStyle/>
                    <a:p>
                      <a:pPr algn="l" fontAlgn="b"/>
                      <a:r>
                        <a:rPr lang="he-IL" sz="1400" b="0" i="0" u="none" strike="noStrike">
                          <a:solidFill>
                            <a:srgbClr val="000000"/>
                          </a:solidFill>
                          <a:effectLst/>
                          <a:latin typeface="Arial"/>
                        </a:rPr>
                        <a:t>-0.955**</a:t>
                      </a:r>
                    </a:p>
                  </a:txBody>
                  <a:tcPr marL="9525" marR="9525" marT="9525" marB="0" anchor="b"/>
                </a:tc>
                <a:tc>
                  <a:txBody>
                    <a:bodyPr/>
                    <a:lstStyle/>
                    <a:p>
                      <a:pPr algn="l" fontAlgn="b"/>
                      <a:r>
                        <a:rPr lang="he-IL" sz="1400" b="0" i="0" u="none" strike="noStrike">
                          <a:solidFill>
                            <a:srgbClr val="000000"/>
                          </a:solidFill>
                          <a:effectLst/>
                          <a:latin typeface="Arial"/>
                        </a:rPr>
                        <a:t> </a:t>
                      </a:r>
                    </a:p>
                  </a:txBody>
                  <a:tcPr marL="9525" marR="9525" marT="9525" marB="0" anchor="b"/>
                </a:tc>
                <a:tc>
                  <a:txBody>
                    <a:bodyPr/>
                    <a:lstStyle/>
                    <a:p>
                      <a:pPr algn="l" fontAlgn="b"/>
                      <a:r>
                        <a:rPr lang="he-IL" sz="1400" b="0" i="0" u="none" strike="noStrike" dirty="0">
                          <a:solidFill>
                            <a:srgbClr val="000000"/>
                          </a:solidFill>
                          <a:effectLst/>
                          <a:latin typeface="Arial"/>
                        </a:rPr>
                        <a:t>-1.676***</a:t>
                      </a:r>
                    </a:p>
                  </a:txBody>
                  <a:tcPr marL="9525" marR="9525" marT="9525" marB="0" anchor="b"/>
                </a:tc>
                <a:tc>
                  <a:txBody>
                    <a:bodyPr/>
                    <a:lstStyle/>
                    <a:p>
                      <a:pPr algn="l" fontAlgn="b"/>
                      <a:r>
                        <a:rPr lang="he-IL" sz="1400" b="0" i="0" u="none" strike="noStrike" dirty="0">
                          <a:solidFill>
                            <a:srgbClr val="000000"/>
                          </a:solidFill>
                          <a:effectLst/>
                          <a:latin typeface="Arial"/>
                        </a:rPr>
                        <a:t>-0.960** </a:t>
                      </a:r>
                    </a:p>
                  </a:txBody>
                  <a:tcPr marL="9525" marR="9525" marT="9525" marB="0" anchor="b"/>
                </a:tc>
                <a:extLst>
                  <a:ext uri="{0D108BD9-81ED-4DB2-BD59-A6C34878D82A}">
                    <a16:rowId xmlns:a16="http://schemas.microsoft.com/office/drawing/2014/main" val="10013"/>
                  </a:ext>
                </a:extLst>
              </a:tr>
              <a:tr h="309033">
                <a:tc>
                  <a:txBody>
                    <a:bodyPr/>
                    <a:lstStyle/>
                    <a:p>
                      <a:pPr algn="l" fontAlgn="ctr"/>
                      <a:r>
                        <a:rPr lang="he-IL" sz="1400" u="none" strike="noStrike" dirty="0" smtClean="0">
                          <a:effectLst/>
                        </a:rPr>
                        <a:t> </a:t>
                      </a:r>
                      <a:endParaRPr lang="he-IL" sz="1400" b="0" i="1" u="none" strike="noStrike" dirty="0">
                        <a:solidFill>
                          <a:srgbClr val="000000"/>
                        </a:solidFill>
                        <a:effectLst/>
                        <a:latin typeface="Arial"/>
                      </a:endParaRPr>
                    </a:p>
                  </a:txBody>
                  <a:tcPr marL="9525" marR="9525" marT="9525" marB="0"/>
                </a:tc>
                <a:tc>
                  <a:txBody>
                    <a:bodyPr/>
                    <a:lstStyle/>
                    <a:p>
                      <a:pPr algn="l" fontAlgn="b"/>
                      <a:r>
                        <a:rPr lang="he-IL" sz="1400" b="0" i="0" u="none" strike="noStrike">
                          <a:solidFill>
                            <a:srgbClr val="000000"/>
                          </a:solidFill>
                          <a:effectLst/>
                          <a:latin typeface="Arial"/>
                        </a:rPr>
                        <a:t>(0.239)</a:t>
                      </a:r>
                    </a:p>
                  </a:txBody>
                  <a:tcPr marL="9525" marR="9525" marT="9525" marB="0"/>
                </a:tc>
                <a:tc>
                  <a:txBody>
                    <a:bodyPr/>
                    <a:lstStyle/>
                    <a:p>
                      <a:pPr algn="l" fontAlgn="b"/>
                      <a:r>
                        <a:rPr lang="he-IL" sz="1400" b="0" i="0" u="none" strike="noStrike">
                          <a:solidFill>
                            <a:srgbClr val="000000"/>
                          </a:solidFill>
                          <a:effectLst/>
                          <a:latin typeface="Arial"/>
                        </a:rPr>
                        <a:t>(0.419)</a:t>
                      </a:r>
                    </a:p>
                  </a:txBody>
                  <a:tcPr marL="9525" marR="9525" marT="9525" marB="0"/>
                </a:tc>
                <a:tc>
                  <a:txBody>
                    <a:bodyPr/>
                    <a:lstStyle/>
                    <a:p>
                      <a:pPr algn="l" fontAlgn="b"/>
                      <a:r>
                        <a:rPr lang="he-IL" sz="1400" b="0" i="0" u="none" strike="noStrike">
                          <a:solidFill>
                            <a:srgbClr val="000000"/>
                          </a:solidFill>
                          <a:effectLst/>
                          <a:latin typeface="Arial"/>
                        </a:rPr>
                        <a:t> </a:t>
                      </a:r>
                    </a:p>
                  </a:txBody>
                  <a:tcPr marL="9525" marR="9525" marT="9525" marB="0"/>
                </a:tc>
                <a:tc>
                  <a:txBody>
                    <a:bodyPr/>
                    <a:lstStyle/>
                    <a:p>
                      <a:pPr algn="l" fontAlgn="b"/>
                      <a:r>
                        <a:rPr lang="he-IL" sz="1400" b="0" i="0" u="none" strike="noStrike" dirty="0">
                          <a:solidFill>
                            <a:srgbClr val="000000"/>
                          </a:solidFill>
                          <a:effectLst/>
                          <a:latin typeface="Arial"/>
                        </a:rPr>
                        <a:t>(0.355)</a:t>
                      </a:r>
                    </a:p>
                  </a:txBody>
                  <a:tcPr marL="9525" marR="9525" marT="9525" marB="0"/>
                </a:tc>
                <a:tc>
                  <a:txBody>
                    <a:bodyPr/>
                    <a:lstStyle/>
                    <a:p>
                      <a:pPr algn="l" fontAlgn="b"/>
                      <a:r>
                        <a:rPr lang="he-IL" sz="1400" b="0" i="0" u="none" strike="noStrike" dirty="0">
                          <a:solidFill>
                            <a:srgbClr val="000000"/>
                          </a:solidFill>
                          <a:effectLst/>
                          <a:latin typeface="Arial"/>
                        </a:rPr>
                        <a:t>(0.419)   </a:t>
                      </a:r>
                    </a:p>
                  </a:txBody>
                  <a:tcPr marL="9525" marR="9525" marT="9525" marB="0"/>
                </a:tc>
                <a:extLst>
                  <a:ext uri="{0D108BD9-81ED-4DB2-BD59-A6C34878D82A}">
                    <a16:rowId xmlns:a16="http://schemas.microsoft.com/office/drawing/2014/main" val="10014"/>
                  </a:ext>
                </a:extLst>
              </a:tr>
              <a:tr h="309033">
                <a:tc>
                  <a:txBody>
                    <a:bodyPr/>
                    <a:lstStyle/>
                    <a:p>
                      <a:pPr algn="l" fontAlgn="ctr"/>
                      <a:r>
                        <a:rPr lang="en-US" sz="1400" u="none" strike="noStrike" dirty="0" smtClean="0">
                          <a:effectLst/>
                        </a:rPr>
                        <a:t>S_PW * </a:t>
                      </a:r>
                      <a:r>
                        <a:rPr lang="he-IL" sz="1400" u="none" strike="noStrike" dirty="0" smtClean="0">
                          <a:effectLst/>
                        </a:rPr>
                        <a:t>תעשיה</a:t>
                      </a:r>
                      <a:endParaRPr lang="he-IL" sz="1400" b="0" i="1" u="none" strike="noStrike" dirty="0">
                        <a:solidFill>
                          <a:srgbClr val="000000"/>
                        </a:solidFill>
                        <a:effectLst/>
                        <a:latin typeface="Arial"/>
                      </a:endParaRPr>
                    </a:p>
                  </a:txBody>
                  <a:tcPr marL="9525" marR="9525" marT="9525" marB="0" anchor="ctr"/>
                </a:tc>
                <a:tc>
                  <a:txBody>
                    <a:bodyPr/>
                    <a:lstStyle/>
                    <a:p>
                      <a:pPr algn="l" fontAlgn="b"/>
                      <a:r>
                        <a:rPr lang="he-IL" sz="1400" b="0" i="0" u="none" strike="noStrike">
                          <a:solidFill>
                            <a:srgbClr val="000000"/>
                          </a:solidFill>
                          <a:effectLst/>
                          <a:latin typeface="Arial"/>
                        </a:rPr>
                        <a:t>-0.206**</a:t>
                      </a:r>
                    </a:p>
                  </a:txBody>
                  <a:tcPr marL="9525" marR="9525" marT="9525" marB="0" anchor="b"/>
                </a:tc>
                <a:tc>
                  <a:txBody>
                    <a:bodyPr/>
                    <a:lstStyle/>
                    <a:p>
                      <a:pPr algn="l" fontAlgn="b"/>
                      <a:r>
                        <a:rPr lang="he-IL" sz="1400" b="0" i="0" u="none" strike="noStrike">
                          <a:solidFill>
                            <a:srgbClr val="000000"/>
                          </a:solidFill>
                          <a:effectLst/>
                          <a:latin typeface="Arial"/>
                        </a:rPr>
                        <a:t>-0.495**</a:t>
                      </a:r>
                    </a:p>
                  </a:txBody>
                  <a:tcPr marL="9525" marR="9525" marT="9525" marB="0" anchor="b"/>
                </a:tc>
                <a:tc>
                  <a:txBody>
                    <a:bodyPr/>
                    <a:lstStyle/>
                    <a:p>
                      <a:pPr algn="l" fontAlgn="b"/>
                      <a:r>
                        <a:rPr lang="he-IL" sz="1400" b="0" i="0" u="none" strike="noStrike">
                          <a:solidFill>
                            <a:srgbClr val="000000"/>
                          </a:solidFill>
                          <a:effectLst/>
                          <a:latin typeface="Arial"/>
                        </a:rPr>
                        <a:t> </a:t>
                      </a:r>
                    </a:p>
                  </a:txBody>
                  <a:tcPr marL="9525" marR="9525" marT="9525" marB="0" anchor="b"/>
                </a:tc>
                <a:tc>
                  <a:txBody>
                    <a:bodyPr/>
                    <a:lstStyle/>
                    <a:p>
                      <a:pPr algn="l" fontAlgn="b"/>
                      <a:r>
                        <a:rPr lang="he-IL" sz="1400" b="0" i="0" u="none" strike="noStrike" dirty="0">
                          <a:solidFill>
                            <a:srgbClr val="000000"/>
                          </a:solidFill>
                          <a:effectLst/>
                          <a:latin typeface="Arial"/>
                        </a:rPr>
                        <a:t>-0.559**</a:t>
                      </a:r>
                    </a:p>
                  </a:txBody>
                  <a:tcPr marL="9525" marR="9525" marT="9525" marB="0" anchor="b"/>
                </a:tc>
                <a:tc>
                  <a:txBody>
                    <a:bodyPr/>
                    <a:lstStyle/>
                    <a:p>
                      <a:pPr algn="l" fontAlgn="b"/>
                      <a:r>
                        <a:rPr lang="he-IL" sz="1400" b="0" i="0" u="none" strike="noStrike">
                          <a:solidFill>
                            <a:srgbClr val="000000"/>
                          </a:solidFill>
                          <a:effectLst/>
                          <a:latin typeface="Arial"/>
                        </a:rPr>
                        <a:t>-0.496** </a:t>
                      </a:r>
                    </a:p>
                  </a:txBody>
                  <a:tcPr marL="9525" marR="9525" marT="9525" marB="0" anchor="b"/>
                </a:tc>
                <a:extLst>
                  <a:ext uri="{0D108BD9-81ED-4DB2-BD59-A6C34878D82A}">
                    <a16:rowId xmlns:a16="http://schemas.microsoft.com/office/drawing/2014/main" val="10015"/>
                  </a:ext>
                </a:extLst>
              </a:tr>
              <a:tr h="309033">
                <a:tc>
                  <a:txBody>
                    <a:bodyPr/>
                    <a:lstStyle/>
                    <a:p>
                      <a:pPr algn="l" fontAlgn="ctr"/>
                      <a:r>
                        <a:rPr lang="he-IL" sz="1400" u="none" strike="noStrike">
                          <a:effectLst/>
                        </a:rPr>
                        <a:t> </a:t>
                      </a:r>
                      <a:endParaRPr lang="he-IL" sz="1400" b="0" i="1" u="none" strike="noStrike">
                        <a:solidFill>
                          <a:srgbClr val="000000"/>
                        </a:solidFill>
                        <a:effectLst/>
                        <a:latin typeface="Arial"/>
                      </a:endParaRPr>
                    </a:p>
                  </a:txBody>
                  <a:tcPr marL="9525" marR="9525" marT="9525" marB="0"/>
                </a:tc>
                <a:tc>
                  <a:txBody>
                    <a:bodyPr/>
                    <a:lstStyle/>
                    <a:p>
                      <a:pPr algn="l" fontAlgn="b"/>
                      <a:r>
                        <a:rPr lang="he-IL" sz="1400" b="0" i="0" u="none" strike="noStrike">
                          <a:solidFill>
                            <a:srgbClr val="000000"/>
                          </a:solidFill>
                          <a:effectLst/>
                          <a:latin typeface="Arial"/>
                        </a:rPr>
                        <a:t>(0.079)</a:t>
                      </a:r>
                    </a:p>
                  </a:txBody>
                  <a:tcPr marL="9525" marR="9525" marT="9525" marB="0"/>
                </a:tc>
                <a:tc>
                  <a:txBody>
                    <a:bodyPr/>
                    <a:lstStyle/>
                    <a:p>
                      <a:pPr algn="l" fontAlgn="b"/>
                      <a:r>
                        <a:rPr lang="he-IL" sz="1400" b="0" i="0" u="none" strike="noStrike">
                          <a:solidFill>
                            <a:srgbClr val="000000"/>
                          </a:solidFill>
                          <a:effectLst/>
                          <a:latin typeface="Arial"/>
                        </a:rPr>
                        <a:t>(0.207)</a:t>
                      </a:r>
                    </a:p>
                  </a:txBody>
                  <a:tcPr marL="9525" marR="9525" marT="9525" marB="0"/>
                </a:tc>
                <a:tc>
                  <a:txBody>
                    <a:bodyPr/>
                    <a:lstStyle/>
                    <a:p>
                      <a:pPr algn="l" fontAlgn="b"/>
                      <a:r>
                        <a:rPr lang="he-IL" sz="1400" b="0" i="0" u="none" strike="noStrike">
                          <a:solidFill>
                            <a:srgbClr val="000000"/>
                          </a:solidFill>
                          <a:effectLst/>
                          <a:latin typeface="Arial"/>
                        </a:rPr>
                        <a:t> </a:t>
                      </a:r>
                    </a:p>
                  </a:txBody>
                  <a:tcPr marL="9525" marR="9525" marT="9525" marB="0"/>
                </a:tc>
                <a:tc>
                  <a:txBody>
                    <a:bodyPr/>
                    <a:lstStyle/>
                    <a:p>
                      <a:pPr algn="l" fontAlgn="b"/>
                      <a:r>
                        <a:rPr lang="he-IL" sz="1400" b="0" i="0" u="none" strike="noStrike" dirty="0">
                          <a:solidFill>
                            <a:srgbClr val="000000"/>
                          </a:solidFill>
                          <a:effectLst/>
                          <a:latin typeface="Arial"/>
                        </a:rPr>
                        <a:t>(0.276)</a:t>
                      </a:r>
                    </a:p>
                  </a:txBody>
                  <a:tcPr marL="9525" marR="9525" marT="9525" marB="0"/>
                </a:tc>
                <a:tc>
                  <a:txBody>
                    <a:bodyPr/>
                    <a:lstStyle/>
                    <a:p>
                      <a:pPr algn="l" fontAlgn="b"/>
                      <a:r>
                        <a:rPr lang="he-IL" sz="1400" b="0" i="0" u="none" strike="noStrike" dirty="0">
                          <a:solidFill>
                            <a:srgbClr val="000000"/>
                          </a:solidFill>
                          <a:effectLst/>
                          <a:latin typeface="Arial"/>
                        </a:rPr>
                        <a:t>(0.208)   </a:t>
                      </a:r>
                    </a:p>
                  </a:txBody>
                  <a:tcPr marL="9525" marR="9525" marT="9525" marB="0"/>
                </a:tc>
                <a:extLst>
                  <a:ext uri="{0D108BD9-81ED-4DB2-BD59-A6C34878D82A}">
                    <a16:rowId xmlns:a16="http://schemas.microsoft.com/office/drawing/2014/main" val="10016"/>
                  </a:ext>
                </a:extLst>
              </a:tr>
              <a:tr h="309033">
                <a:tc>
                  <a:txBody>
                    <a:bodyPr/>
                    <a:lstStyle/>
                    <a:p>
                      <a:pPr algn="l"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dirty="0">
                        <a:solidFill>
                          <a:srgbClr val="000000"/>
                        </a:solidFill>
                        <a:effectLst/>
                        <a:latin typeface="Arial"/>
                      </a:endParaRPr>
                    </a:p>
                  </a:txBody>
                  <a:tcPr marL="9525" marR="9525" marT="9525" marB="0" anchor="ctr"/>
                </a:tc>
                <a:tc>
                  <a:txBody>
                    <a:bodyPr/>
                    <a:lstStyle/>
                    <a:p>
                      <a:pPr algn="l" fontAlgn="ctr"/>
                      <a:endParaRPr lang="he-IL" sz="1400" b="0" i="0" u="none" strike="noStrike" dirty="0">
                        <a:solidFill>
                          <a:srgbClr val="000000"/>
                        </a:solidFill>
                        <a:effectLst/>
                        <a:latin typeface="Arial"/>
                      </a:endParaRPr>
                    </a:p>
                  </a:txBody>
                  <a:tcPr marL="9525" marR="9525" marT="9525" marB="0" anchor="ctr"/>
                </a:tc>
                <a:tc>
                  <a:txBody>
                    <a:bodyPr/>
                    <a:lstStyle/>
                    <a:p>
                      <a:pPr algn="l" fontAlgn="b"/>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b"/>
                </a:tc>
                <a:tc>
                  <a:txBody>
                    <a:bodyPr/>
                    <a:lstStyle/>
                    <a:p>
                      <a:pPr algn="l" fontAlgn="b"/>
                      <a:endParaRPr lang="he-IL" sz="1400" b="0" i="0" u="none" strike="noStrike" dirty="0">
                        <a:solidFill>
                          <a:srgbClr val="000000"/>
                        </a:solidFill>
                        <a:effectLst/>
                        <a:latin typeface="Arial"/>
                      </a:endParaRPr>
                    </a:p>
                  </a:txBody>
                  <a:tcPr marL="9525" marR="9525" marT="9525" marB="0" anchor="b"/>
                </a:tc>
                <a:tc>
                  <a:txBody>
                    <a:bodyPr/>
                    <a:lstStyle/>
                    <a:p>
                      <a:pPr algn="l" fontAlgn="ctr"/>
                      <a:endParaRPr lang="he-IL" sz="14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19696314"/>
              </p:ext>
            </p:extLst>
          </p:nvPr>
        </p:nvGraphicFramePr>
        <p:xfrm>
          <a:off x="1651002" y="304800"/>
          <a:ext cx="6502398" cy="253365"/>
        </p:xfrm>
        <a:graphic>
          <a:graphicData uri="http://schemas.openxmlformats.org/drawingml/2006/table">
            <a:tbl>
              <a:tblPr>
                <a:tableStyleId>{5C22544A-7EE6-4342-B048-85BDC9FD1C3A}</a:tableStyleId>
              </a:tblPr>
              <a:tblGrid>
                <a:gridCol w="6502398">
                  <a:extLst>
                    <a:ext uri="{9D8B030D-6E8A-4147-A177-3AD203B41FA5}">
                      <a16:colId xmlns:a16="http://schemas.microsoft.com/office/drawing/2014/main" val="20000"/>
                    </a:ext>
                  </a:extLst>
                </a:gridCol>
              </a:tblGrid>
              <a:tr h="180975">
                <a:tc>
                  <a:txBody>
                    <a:bodyPr/>
                    <a:lstStyle/>
                    <a:p>
                      <a:pPr algn="ctr" rtl="1" fontAlgn="ctr"/>
                      <a:r>
                        <a:rPr lang="he-IL" sz="1600" u="none" strike="noStrike" dirty="0">
                          <a:effectLst/>
                        </a:rPr>
                        <a:t>טבלה </a:t>
                      </a:r>
                      <a:r>
                        <a:rPr lang="he-IL" sz="1600" u="none" strike="noStrike" dirty="0" smtClean="0">
                          <a:effectLst/>
                        </a:rPr>
                        <a:t>3: </a:t>
                      </a:r>
                      <a:r>
                        <a:rPr lang="he-IL" sz="1600" u="none" strike="noStrike" dirty="0">
                          <a:effectLst/>
                        </a:rPr>
                        <a:t>רגרסיות </a:t>
                      </a:r>
                      <a:r>
                        <a:rPr lang="he-IL" sz="1600" u="none" strike="noStrike" dirty="0" smtClean="0">
                          <a:effectLst/>
                        </a:rPr>
                        <a:t>תעסוקה, </a:t>
                      </a:r>
                      <a:r>
                        <a:rPr lang="en-US" sz="1600" u="none" strike="noStrike" dirty="0">
                          <a:effectLst/>
                        </a:rPr>
                        <a:t>OLS </a:t>
                      </a:r>
                      <a:r>
                        <a:rPr lang="he-IL" sz="1600" u="none" strike="noStrike" dirty="0" smtClean="0">
                          <a:effectLst/>
                        </a:rPr>
                        <a:t> ו- </a:t>
                      </a:r>
                      <a:r>
                        <a:rPr lang="en-US" sz="1600" u="none" strike="noStrike" dirty="0" smtClean="0">
                          <a:effectLst/>
                        </a:rPr>
                        <a:t>IV-</a:t>
                      </a:r>
                      <a:r>
                        <a:rPr lang="en-US" sz="1600" u="none" strike="noStrike" dirty="0" err="1" smtClean="0">
                          <a:effectLst/>
                        </a:rPr>
                        <a:t>liml</a:t>
                      </a:r>
                      <a:r>
                        <a:rPr lang="he-IL" sz="1600" u="none" strike="noStrike" dirty="0" smtClean="0">
                          <a:effectLst/>
                        </a:rPr>
                        <a:t>   גישה ענפית</a:t>
                      </a:r>
                      <a:endParaRPr lang="en-US" sz="16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54856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41209553"/>
              </p:ext>
            </p:extLst>
          </p:nvPr>
        </p:nvGraphicFramePr>
        <p:xfrm>
          <a:off x="1828800" y="1217851"/>
          <a:ext cx="6553199" cy="4810219"/>
        </p:xfrm>
        <a:graphic>
          <a:graphicData uri="http://schemas.openxmlformats.org/drawingml/2006/table">
            <a:tbl>
              <a:tblPr>
                <a:tableStyleId>{5C22544A-7EE6-4342-B048-85BDC9FD1C3A}</a:tableStyleId>
              </a:tblPr>
              <a:tblGrid>
                <a:gridCol w="2133600">
                  <a:extLst>
                    <a:ext uri="{9D8B030D-6E8A-4147-A177-3AD203B41FA5}">
                      <a16:colId xmlns:a16="http://schemas.microsoft.com/office/drawing/2014/main" val="20000"/>
                    </a:ext>
                  </a:extLst>
                </a:gridCol>
                <a:gridCol w="1202247">
                  <a:extLst>
                    <a:ext uri="{9D8B030D-6E8A-4147-A177-3AD203B41FA5}">
                      <a16:colId xmlns:a16="http://schemas.microsoft.com/office/drawing/2014/main" val="20001"/>
                    </a:ext>
                  </a:extLst>
                </a:gridCol>
                <a:gridCol w="804338">
                  <a:extLst>
                    <a:ext uri="{9D8B030D-6E8A-4147-A177-3AD203B41FA5}">
                      <a16:colId xmlns:a16="http://schemas.microsoft.com/office/drawing/2014/main" val="20002"/>
                    </a:ext>
                  </a:extLst>
                </a:gridCol>
                <a:gridCol w="584215">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399">
                  <a:extLst>
                    <a:ext uri="{9D8B030D-6E8A-4147-A177-3AD203B41FA5}">
                      <a16:colId xmlns:a16="http://schemas.microsoft.com/office/drawing/2014/main" val="20005"/>
                    </a:ext>
                  </a:extLst>
                </a:gridCol>
              </a:tblGrid>
              <a:tr h="371015">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gridSpan="2">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p>
                      <a:pPr algn="ctr" rtl="1" fontAlgn="ctr"/>
                      <a:r>
                        <a:rPr lang="he-IL" sz="1400" u="none" strike="noStrike" dirty="0">
                          <a:effectLst/>
                        </a:rPr>
                        <a:t>לא יהודים</a:t>
                      </a:r>
                      <a:endParaRPr lang="he-IL" sz="1400" b="0" i="0" u="none" strike="noStrike" dirty="0">
                        <a:solidFill>
                          <a:srgbClr val="000000"/>
                        </a:solidFill>
                        <a:effectLst/>
                        <a:latin typeface="Arial"/>
                      </a:endParaRPr>
                    </a:p>
                  </a:txBody>
                  <a:tcPr marL="9525" marR="9525" marT="9525" marB="0" anchor="ctr"/>
                </a:tc>
                <a:tc hMerge="1">
                  <a:txBody>
                    <a:bodyPr/>
                    <a:lstStyle/>
                    <a:p>
                      <a:pPr algn="ctr" rtl="1" fontAlgn="ctr"/>
                      <a:endParaRPr lang="he-IL" sz="14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27580">
                <a:tc>
                  <a:txBody>
                    <a:bodyPr/>
                    <a:lstStyle/>
                    <a:p>
                      <a:pPr algn="l"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(1)</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(2)</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a:effectLst/>
                        </a:rPr>
                        <a:t>(4)</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a:effectLst/>
                        </a:rPr>
                        <a:t>(5)</a:t>
                      </a: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27580">
                <a:tc>
                  <a:txBody>
                    <a:bodyPr/>
                    <a:lstStyle/>
                    <a:p>
                      <a:pPr algn="l" rtl="1" fontAlgn="ctr"/>
                      <a:r>
                        <a:rPr lang="he-IL" sz="1400" u="none" strike="noStrike" dirty="0">
                          <a:effectLst/>
                        </a:rPr>
                        <a:t>משתנה מסביר</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1"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a:effectLst/>
                        </a:rPr>
                        <a:t>OLS </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IV-liml</a:t>
                      </a:r>
                      <a:endParaRPr lang="en-US" sz="1400" b="0" i="1"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227580">
                <a:tc>
                  <a:txBody>
                    <a:bodyPr/>
                    <a:lstStyle/>
                    <a:p>
                      <a:pPr algn="l" fontAlgn="ctr"/>
                      <a:endParaRPr lang="he-IL" sz="1400" b="1"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227580">
                <a:tc>
                  <a:txBody>
                    <a:bodyPr/>
                    <a:lstStyle/>
                    <a:p>
                      <a:pPr algn="l" fontAlgn="ctr"/>
                      <a:r>
                        <a:rPr lang="he-IL" sz="1400" u="none" strike="noStrike">
                          <a:effectLst/>
                        </a:rPr>
                        <a:t> </a:t>
                      </a: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r>
                        <a:rPr lang="he-IL" sz="1400" u="none" strike="noStrike" dirty="0">
                          <a:effectLst/>
                        </a:rPr>
                        <a:t> </a:t>
                      </a:r>
                      <a:endParaRPr lang="he-IL" sz="1400" b="0" i="0" u="none" strike="noStrike" dirty="0">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ctr" fontAlgn="ctr"/>
                      <a:endParaRPr lang="he-IL"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422859">
                <a:tc>
                  <a:txBody>
                    <a:bodyPr/>
                    <a:lstStyle/>
                    <a:p>
                      <a:pPr algn="l" fontAlgn="ctr"/>
                      <a:r>
                        <a:rPr lang="en-US" sz="1600" b="0" i="1" u="none" strike="noStrike" dirty="0">
                          <a:solidFill>
                            <a:srgbClr val="000000"/>
                          </a:solidFill>
                          <a:effectLst/>
                          <a:latin typeface="Arial"/>
                        </a:rPr>
                        <a:t>S_FW* HSD </a:t>
                      </a:r>
                    </a:p>
                  </a:txBody>
                  <a:tcPr marL="9525" marR="9525" marT="9525" marB="0" anchor="ctr"/>
                </a:tc>
                <a:tc>
                  <a:txBody>
                    <a:bodyPr/>
                    <a:lstStyle/>
                    <a:p>
                      <a:pPr algn="l" fontAlgn="b"/>
                      <a:r>
                        <a:rPr lang="he-IL" sz="1600" b="0" i="0" u="none" strike="noStrike">
                          <a:solidFill>
                            <a:srgbClr val="000000"/>
                          </a:solidFill>
                          <a:effectLst/>
                          <a:latin typeface="Arial"/>
                        </a:rPr>
                        <a:t>-0.145***</a:t>
                      </a:r>
                    </a:p>
                  </a:txBody>
                  <a:tcPr marL="9525" marR="9525" marT="9525" marB="0" anchor="b"/>
                </a:tc>
                <a:tc>
                  <a:txBody>
                    <a:bodyPr/>
                    <a:lstStyle/>
                    <a:p>
                      <a:pPr algn="l" rtl="0" fontAlgn="b"/>
                      <a:r>
                        <a:rPr lang="he-IL" sz="1600" b="0" i="0" u="none" strike="noStrike" dirty="0">
                          <a:solidFill>
                            <a:srgbClr val="000000"/>
                          </a:solidFill>
                          <a:effectLst/>
                          <a:latin typeface="Arial"/>
                        </a:rPr>
                        <a:t>-0.172*</a:t>
                      </a:r>
                    </a:p>
                  </a:txBody>
                  <a:tcPr marL="9525" marR="9525" marT="9525" marB="0" anchor="b"/>
                </a:tc>
                <a:tc>
                  <a:txBody>
                    <a:bodyPr/>
                    <a:lstStyle/>
                    <a:p>
                      <a:pPr algn="l" fontAlgn="b"/>
                      <a:r>
                        <a:rPr lang="he-IL" sz="1600" b="0" i="0" u="none" strike="noStrike">
                          <a:solidFill>
                            <a:srgbClr val="000000"/>
                          </a:solidFill>
                          <a:effectLst/>
                          <a:latin typeface="Arial"/>
                        </a:rPr>
                        <a:t> </a:t>
                      </a:r>
                    </a:p>
                  </a:txBody>
                  <a:tcPr marL="9525" marR="9525" marT="9525" marB="0" anchor="b"/>
                </a:tc>
                <a:tc>
                  <a:txBody>
                    <a:bodyPr/>
                    <a:lstStyle/>
                    <a:p>
                      <a:pPr algn="l" fontAlgn="b"/>
                      <a:r>
                        <a:rPr lang="he-IL" sz="1600" b="0" i="0" u="none" strike="noStrike">
                          <a:solidFill>
                            <a:srgbClr val="000000"/>
                          </a:solidFill>
                          <a:effectLst/>
                          <a:latin typeface="Arial"/>
                        </a:rPr>
                        <a:t>-0.439***</a:t>
                      </a:r>
                    </a:p>
                  </a:txBody>
                  <a:tcPr marL="9525" marR="9525" marT="9525" marB="0" anchor="b"/>
                </a:tc>
                <a:tc>
                  <a:txBody>
                    <a:bodyPr/>
                    <a:lstStyle/>
                    <a:p>
                      <a:pPr algn="l" fontAlgn="b"/>
                      <a:r>
                        <a:rPr lang="he-IL" sz="1600" b="0" i="0" u="none" strike="noStrike">
                          <a:solidFill>
                            <a:srgbClr val="000000"/>
                          </a:solidFill>
                          <a:effectLst/>
                          <a:latin typeface="Arial"/>
                        </a:rPr>
                        <a:t>-0.169*  </a:t>
                      </a:r>
                    </a:p>
                  </a:txBody>
                  <a:tcPr marL="9525" marR="9525" marT="9525" marB="0" anchor="b"/>
                </a:tc>
                <a:extLst>
                  <a:ext uri="{0D108BD9-81ED-4DB2-BD59-A6C34878D82A}">
                    <a16:rowId xmlns:a16="http://schemas.microsoft.com/office/drawing/2014/main" val="10005"/>
                  </a:ext>
                </a:extLst>
              </a:tr>
              <a:tr h="517925">
                <a:tc>
                  <a:txBody>
                    <a:bodyPr/>
                    <a:lstStyle/>
                    <a:p>
                      <a:pPr algn="l" fontAlgn="ctr"/>
                      <a:r>
                        <a:rPr lang="he-IL" sz="1600" b="0" i="1" u="none" strike="noStrike" dirty="0">
                          <a:solidFill>
                            <a:srgbClr val="000000"/>
                          </a:solidFill>
                          <a:effectLst/>
                          <a:latin typeface="Arial"/>
                        </a:rPr>
                        <a:t> </a:t>
                      </a:r>
                    </a:p>
                  </a:txBody>
                  <a:tcPr marL="9525" marR="9525" marT="9525" marB="0"/>
                </a:tc>
                <a:tc>
                  <a:txBody>
                    <a:bodyPr/>
                    <a:lstStyle/>
                    <a:p>
                      <a:pPr algn="l" fontAlgn="b"/>
                      <a:r>
                        <a:rPr lang="he-IL" sz="1600" b="0" i="0" u="none" strike="noStrike">
                          <a:solidFill>
                            <a:srgbClr val="000000"/>
                          </a:solidFill>
                          <a:effectLst/>
                          <a:latin typeface="Arial"/>
                        </a:rPr>
                        <a:t>(0.040)</a:t>
                      </a:r>
                    </a:p>
                  </a:txBody>
                  <a:tcPr marL="9525" marR="9525" marT="9525" marB="0"/>
                </a:tc>
                <a:tc>
                  <a:txBody>
                    <a:bodyPr/>
                    <a:lstStyle/>
                    <a:p>
                      <a:pPr algn="l" fontAlgn="b"/>
                      <a:r>
                        <a:rPr lang="he-IL" sz="1600" b="0" i="0" u="none" strike="noStrike">
                          <a:solidFill>
                            <a:srgbClr val="000000"/>
                          </a:solidFill>
                          <a:effectLst/>
                          <a:latin typeface="Arial"/>
                        </a:rPr>
                        <a:t>(0.090)</a:t>
                      </a:r>
                    </a:p>
                  </a:txBody>
                  <a:tcPr marL="9525" marR="9525" marT="9525" marB="0"/>
                </a:tc>
                <a:tc>
                  <a:txBody>
                    <a:bodyPr/>
                    <a:lstStyle/>
                    <a:p>
                      <a:pPr algn="l" fontAlgn="b"/>
                      <a:r>
                        <a:rPr lang="he-IL" sz="1600" b="0" i="0" u="none" strike="noStrike">
                          <a:solidFill>
                            <a:srgbClr val="000000"/>
                          </a:solidFill>
                          <a:effectLst/>
                          <a:latin typeface="Arial"/>
                        </a:rPr>
                        <a:t> </a:t>
                      </a:r>
                    </a:p>
                  </a:txBody>
                  <a:tcPr marL="9525" marR="9525" marT="9525" marB="0"/>
                </a:tc>
                <a:tc>
                  <a:txBody>
                    <a:bodyPr/>
                    <a:lstStyle/>
                    <a:p>
                      <a:pPr algn="l" fontAlgn="b"/>
                      <a:r>
                        <a:rPr lang="he-IL" sz="1600" b="0" i="0" u="none" strike="noStrike">
                          <a:solidFill>
                            <a:srgbClr val="000000"/>
                          </a:solidFill>
                          <a:effectLst/>
                          <a:latin typeface="Arial"/>
                        </a:rPr>
                        <a:t>(0.141)</a:t>
                      </a:r>
                    </a:p>
                  </a:txBody>
                  <a:tcPr marL="9525" marR="9525" marT="9525" marB="0"/>
                </a:tc>
                <a:tc>
                  <a:txBody>
                    <a:bodyPr/>
                    <a:lstStyle/>
                    <a:p>
                      <a:pPr algn="l" fontAlgn="b"/>
                      <a:r>
                        <a:rPr lang="he-IL" sz="1600" b="0" i="0" u="none" strike="noStrike" dirty="0">
                          <a:solidFill>
                            <a:srgbClr val="000000"/>
                          </a:solidFill>
                          <a:effectLst/>
                          <a:latin typeface="Arial"/>
                        </a:rPr>
                        <a:t>(0.090)   </a:t>
                      </a:r>
                    </a:p>
                  </a:txBody>
                  <a:tcPr marL="9525" marR="9525" marT="9525" marB="0"/>
                </a:tc>
                <a:extLst>
                  <a:ext uri="{0D108BD9-81ED-4DB2-BD59-A6C34878D82A}">
                    <a16:rowId xmlns:a16="http://schemas.microsoft.com/office/drawing/2014/main" val="10006"/>
                  </a:ext>
                </a:extLst>
              </a:tr>
              <a:tr h="227580">
                <a:tc>
                  <a:txBody>
                    <a:bodyPr/>
                    <a:lstStyle/>
                    <a:p>
                      <a:pPr algn="l" fontAlgn="ctr"/>
                      <a:r>
                        <a:rPr lang="en-US" sz="1600" b="0" i="1" u="none" strike="noStrike">
                          <a:solidFill>
                            <a:srgbClr val="000000"/>
                          </a:solidFill>
                          <a:effectLst/>
                          <a:latin typeface="Arial"/>
                        </a:rPr>
                        <a:t>S_PW* HSD</a:t>
                      </a:r>
                    </a:p>
                  </a:txBody>
                  <a:tcPr marL="9525" marR="9525" marT="9525" marB="0" anchor="ctr"/>
                </a:tc>
                <a:tc>
                  <a:txBody>
                    <a:bodyPr/>
                    <a:lstStyle/>
                    <a:p>
                      <a:pPr algn="l" fontAlgn="b"/>
                      <a:r>
                        <a:rPr lang="he-IL" sz="1600" b="0" i="0" u="none" strike="noStrike">
                          <a:solidFill>
                            <a:srgbClr val="000000"/>
                          </a:solidFill>
                          <a:effectLst/>
                          <a:latin typeface="Arial"/>
                        </a:rPr>
                        <a:t>-0.175*</a:t>
                      </a:r>
                    </a:p>
                  </a:txBody>
                  <a:tcPr marL="9525" marR="9525" marT="9525" marB="0" anchor="b"/>
                </a:tc>
                <a:tc>
                  <a:txBody>
                    <a:bodyPr/>
                    <a:lstStyle/>
                    <a:p>
                      <a:pPr algn="l" fontAlgn="b"/>
                      <a:r>
                        <a:rPr lang="he-IL" sz="1600" b="0" i="0" u="none" strike="noStrike">
                          <a:solidFill>
                            <a:srgbClr val="000000"/>
                          </a:solidFill>
                          <a:effectLst/>
                          <a:latin typeface="Arial"/>
                        </a:rPr>
                        <a:t>0.821</a:t>
                      </a:r>
                    </a:p>
                  </a:txBody>
                  <a:tcPr marL="9525" marR="9525" marT="9525" marB="0" anchor="b"/>
                </a:tc>
                <a:tc>
                  <a:txBody>
                    <a:bodyPr/>
                    <a:lstStyle/>
                    <a:p>
                      <a:pPr algn="l" fontAlgn="b"/>
                      <a:r>
                        <a:rPr lang="he-IL" sz="1600" b="0" i="0" u="none" strike="noStrike">
                          <a:solidFill>
                            <a:srgbClr val="000000"/>
                          </a:solidFill>
                          <a:effectLst/>
                          <a:latin typeface="Arial"/>
                        </a:rPr>
                        <a:t> </a:t>
                      </a:r>
                    </a:p>
                  </a:txBody>
                  <a:tcPr marL="9525" marR="9525" marT="9525" marB="0" anchor="b"/>
                </a:tc>
                <a:tc>
                  <a:txBody>
                    <a:bodyPr/>
                    <a:lstStyle/>
                    <a:p>
                      <a:pPr algn="l" fontAlgn="b"/>
                      <a:r>
                        <a:rPr lang="he-IL" sz="1600" b="0" i="0" u="none" strike="noStrike">
                          <a:solidFill>
                            <a:srgbClr val="000000"/>
                          </a:solidFill>
                          <a:effectLst/>
                          <a:latin typeface="Arial"/>
                        </a:rPr>
                        <a:t>-0.275</a:t>
                      </a:r>
                    </a:p>
                  </a:txBody>
                  <a:tcPr marL="9525" marR="9525" marT="9525" marB="0" anchor="b"/>
                </a:tc>
                <a:tc>
                  <a:txBody>
                    <a:bodyPr/>
                    <a:lstStyle/>
                    <a:p>
                      <a:pPr algn="l" fontAlgn="b"/>
                      <a:r>
                        <a:rPr lang="he-IL" sz="1600" b="0" i="0" u="none" strike="noStrike">
                          <a:solidFill>
                            <a:srgbClr val="000000"/>
                          </a:solidFill>
                          <a:effectLst/>
                          <a:latin typeface="Arial"/>
                        </a:rPr>
                        <a:t>0.810   </a:t>
                      </a:r>
                    </a:p>
                  </a:txBody>
                  <a:tcPr marL="9525" marR="9525" marT="9525" marB="0" anchor="b"/>
                </a:tc>
                <a:extLst>
                  <a:ext uri="{0D108BD9-81ED-4DB2-BD59-A6C34878D82A}">
                    <a16:rowId xmlns:a16="http://schemas.microsoft.com/office/drawing/2014/main" val="10007"/>
                  </a:ext>
                </a:extLst>
              </a:tr>
              <a:tr h="422859">
                <a:tc>
                  <a:txBody>
                    <a:bodyPr/>
                    <a:lstStyle/>
                    <a:p>
                      <a:pPr algn="l" fontAlgn="ctr"/>
                      <a:r>
                        <a:rPr lang="he-IL" sz="1600" b="0" i="1" u="none" strike="noStrike" dirty="0">
                          <a:solidFill>
                            <a:srgbClr val="000000"/>
                          </a:solidFill>
                          <a:effectLst/>
                          <a:latin typeface="Arial"/>
                        </a:rPr>
                        <a:t> </a:t>
                      </a:r>
                    </a:p>
                  </a:txBody>
                  <a:tcPr marL="9525" marR="9525" marT="9525" marB="0"/>
                </a:tc>
                <a:tc>
                  <a:txBody>
                    <a:bodyPr/>
                    <a:lstStyle/>
                    <a:p>
                      <a:pPr algn="l" fontAlgn="b"/>
                      <a:r>
                        <a:rPr lang="he-IL" sz="1600" b="0" i="0" u="none" strike="noStrike">
                          <a:solidFill>
                            <a:srgbClr val="000000"/>
                          </a:solidFill>
                          <a:effectLst/>
                          <a:latin typeface="Arial"/>
                        </a:rPr>
                        <a:t>(0.092)</a:t>
                      </a:r>
                    </a:p>
                  </a:txBody>
                  <a:tcPr marL="9525" marR="9525" marT="9525" marB="0"/>
                </a:tc>
                <a:tc>
                  <a:txBody>
                    <a:bodyPr/>
                    <a:lstStyle/>
                    <a:p>
                      <a:pPr algn="l" fontAlgn="b"/>
                      <a:r>
                        <a:rPr lang="he-IL" sz="1600" b="0" i="0" u="none" strike="noStrike">
                          <a:solidFill>
                            <a:srgbClr val="000000"/>
                          </a:solidFill>
                          <a:effectLst/>
                          <a:latin typeface="Arial"/>
                        </a:rPr>
                        <a:t>(1.453)</a:t>
                      </a:r>
                    </a:p>
                  </a:txBody>
                  <a:tcPr marL="9525" marR="9525" marT="9525" marB="0"/>
                </a:tc>
                <a:tc>
                  <a:txBody>
                    <a:bodyPr/>
                    <a:lstStyle/>
                    <a:p>
                      <a:pPr algn="l" fontAlgn="b"/>
                      <a:r>
                        <a:rPr lang="he-IL" sz="1600" b="0" i="0" u="none" strike="noStrike">
                          <a:solidFill>
                            <a:srgbClr val="000000"/>
                          </a:solidFill>
                          <a:effectLst/>
                          <a:latin typeface="Arial"/>
                        </a:rPr>
                        <a:t> </a:t>
                      </a:r>
                    </a:p>
                  </a:txBody>
                  <a:tcPr marL="9525" marR="9525" marT="9525" marB="0"/>
                </a:tc>
                <a:tc>
                  <a:txBody>
                    <a:bodyPr/>
                    <a:lstStyle/>
                    <a:p>
                      <a:pPr algn="l" fontAlgn="b"/>
                      <a:r>
                        <a:rPr lang="he-IL" sz="1600" b="0" i="0" u="none" strike="noStrike">
                          <a:solidFill>
                            <a:srgbClr val="000000"/>
                          </a:solidFill>
                          <a:effectLst/>
                          <a:latin typeface="Arial"/>
                        </a:rPr>
                        <a:t>(0.217)</a:t>
                      </a:r>
                    </a:p>
                  </a:txBody>
                  <a:tcPr marL="9525" marR="9525" marT="9525" marB="0"/>
                </a:tc>
                <a:tc>
                  <a:txBody>
                    <a:bodyPr/>
                    <a:lstStyle/>
                    <a:p>
                      <a:pPr algn="l" fontAlgn="b"/>
                      <a:r>
                        <a:rPr lang="he-IL" sz="1600" b="0" i="0" u="none" strike="noStrike" dirty="0">
                          <a:solidFill>
                            <a:srgbClr val="000000"/>
                          </a:solidFill>
                          <a:effectLst/>
                          <a:latin typeface="Arial"/>
                        </a:rPr>
                        <a:t>(1.452)   </a:t>
                      </a:r>
                    </a:p>
                  </a:txBody>
                  <a:tcPr marL="9525" marR="9525" marT="9525" marB="0"/>
                </a:tc>
                <a:extLst>
                  <a:ext uri="{0D108BD9-81ED-4DB2-BD59-A6C34878D82A}">
                    <a16:rowId xmlns:a16="http://schemas.microsoft.com/office/drawing/2014/main" val="10008"/>
                  </a:ext>
                </a:extLst>
              </a:tr>
              <a:tr h="422859">
                <a:tc>
                  <a:txBody>
                    <a:bodyPr/>
                    <a:lstStyle/>
                    <a:p>
                      <a:pPr algn="l" fontAlgn="ctr"/>
                      <a:r>
                        <a:rPr lang="en-US" sz="1600" b="0" i="1" u="none" strike="noStrike">
                          <a:solidFill>
                            <a:srgbClr val="000000"/>
                          </a:solidFill>
                          <a:effectLst/>
                          <a:latin typeface="Arial"/>
                        </a:rPr>
                        <a:t>S_FW* HSG</a:t>
                      </a:r>
                    </a:p>
                  </a:txBody>
                  <a:tcPr marL="9525" marR="9525" marT="9525" marB="0" anchor="ctr"/>
                </a:tc>
                <a:tc>
                  <a:txBody>
                    <a:bodyPr/>
                    <a:lstStyle/>
                    <a:p>
                      <a:pPr algn="l" fontAlgn="b"/>
                      <a:r>
                        <a:rPr lang="he-IL" sz="1600" b="0" i="0" u="none" strike="noStrike">
                          <a:solidFill>
                            <a:srgbClr val="000000"/>
                          </a:solidFill>
                          <a:effectLst/>
                          <a:latin typeface="Arial"/>
                        </a:rPr>
                        <a:t>-0.047**</a:t>
                      </a:r>
                    </a:p>
                  </a:txBody>
                  <a:tcPr marL="9525" marR="9525" marT="9525" marB="0" anchor="b"/>
                </a:tc>
                <a:tc>
                  <a:txBody>
                    <a:bodyPr/>
                    <a:lstStyle/>
                    <a:p>
                      <a:pPr algn="l" fontAlgn="b"/>
                      <a:r>
                        <a:rPr lang="he-IL" sz="1600" b="0" i="0" u="none" strike="noStrike">
                          <a:solidFill>
                            <a:srgbClr val="000000"/>
                          </a:solidFill>
                          <a:effectLst/>
                          <a:latin typeface="Arial"/>
                        </a:rPr>
                        <a:t>-0.072</a:t>
                      </a:r>
                    </a:p>
                  </a:txBody>
                  <a:tcPr marL="9525" marR="9525" marT="9525" marB="0" anchor="b"/>
                </a:tc>
                <a:tc>
                  <a:txBody>
                    <a:bodyPr/>
                    <a:lstStyle/>
                    <a:p>
                      <a:pPr algn="l" fontAlgn="b"/>
                      <a:r>
                        <a:rPr lang="he-IL" sz="1600" b="0" i="0" u="none" strike="noStrike">
                          <a:solidFill>
                            <a:srgbClr val="000000"/>
                          </a:solidFill>
                          <a:effectLst/>
                          <a:latin typeface="Times New Roman"/>
                        </a:rPr>
                        <a:t> </a:t>
                      </a:r>
                    </a:p>
                  </a:txBody>
                  <a:tcPr marL="9525" marR="9525" marT="9525" marB="0" anchor="b"/>
                </a:tc>
                <a:tc>
                  <a:txBody>
                    <a:bodyPr/>
                    <a:lstStyle/>
                    <a:p>
                      <a:pPr algn="l" fontAlgn="b"/>
                      <a:r>
                        <a:rPr lang="he-IL" sz="1600" b="0" i="0" u="none" strike="noStrike">
                          <a:solidFill>
                            <a:srgbClr val="000000"/>
                          </a:solidFill>
                          <a:effectLst/>
                          <a:latin typeface="Arial"/>
                        </a:rPr>
                        <a:t>-0.333***</a:t>
                      </a:r>
                    </a:p>
                  </a:txBody>
                  <a:tcPr marL="9525" marR="9525" marT="9525" marB="0" anchor="b"/>
                </a:tc>
                <a:tc>
                  <a:txBody>
                    <a:bodyPr/>
                    <a:lstStyle/>
                    <a:p>
                      <a:pPr algn="l" fontAlgn="b"/>
                      <a:r>
                        <a:rPr lang="he-IL" sz="1600" b="0" i="0" u="none" strike="noStrike">
                          <a:solidFill>
                            <a:srgbClr val="000000"/>
                          </a:solidFill>
                          <a:effectLst/>
                          <a:latin typeface="Arial"/>
                        </a:rPr>
                        <a:t>-0.065   </a:t>
                      </a:r>
                    </a:p>
                  </a:txBody>
                  <a:tcPr marL="9525" marR="9525" marT="9525" marB="0" anchor="b"/>
                </a:tc>
                <a:extLst>
                  <a:ext uri="{0D108BD9-81ED-4DB2-BD59-A6C34878D82A}">
                    <a16:rowId xmlns:a16="http://schemas.microsoft.com/office/drawing/2014/main" val="10009"/>
                  </a:ext>
                </a:extLst>
              </a:tr>
              <a:tr h="519983">
                <a:tc>
                  <a:txBody>
                    <a:bodyPr/>
                    <a:lstStyle/>
                    <a:p>
                      <a:pPr algn="l" fontAlgn="ctr"/>
                      <a:r>
                        <a:rPr lang="he-IL" sz="1600" b="0" i="1" u="none" strike="noStrike">
                          <a:solidFill>
                            <a:srgbClr val="000000"/>
                          </a:solidFill>
                          <a:effectLst/>
                          <a:latin typeface="Arial"/>
                        </a:rPr>
                        <a:t> </a:t>
                      </a:r>
                    </a:p>
                  </a:txBody>
                  <a:tcPr marL="9525" marR="9525" marT="9525" marB="0"/>
                </a:tc>
                <a:tc>
                  <a:txBody>
                    <a:bodyPr/>
                    <a:lstStyle/>
                    <a:p>
                      <a:pPr algn="l" fontAlgn="b"/>
                      <a:r>
                        <a:rPr lang="he-IL" sz="1600" b="0" i="0" u="none" strike="noStrike">
                          <a:solidFill>
                            <a:srgbClr val="000000"/>
                          </a:solidFill>
                          <a:effectLst/>
                          <a:latin typeface="Arial"/>
                        </a:rPr>
                        <a:t>(0.022)</a:t>
                      </a:r>
                    </a:p>
                  </a:txBody>
                  <a:tcPr marL="9525" marR="9525" marT="9525" marB="0"/>
                </a:tc>
                <a:tc>
                  <a:txBody>
                    <a:bodyPr/>
                    <a:lstStyle/>
                    <a:p>
                      <a:pPr algn="l" fontAlgn="b"/>
                      <a:r>
                        <a:rPr lang="he-IL" sz="1600" b="0" i="0" u="none" strike="noStrike">
                          <a:solidFill>
                            <a:srgbClr val="000000"/>
                          </a:solidFill>
                          <a:effectLst/>
                          <a:latin typeface="Arial"/>
                        </a:rPr>
                        <a:t>(0.065)</a:t>
                      </a:r>
                    </a:p>
                  </a:txBody>
                  <a:tcPr marL="9525" marR="9525" marT="9525" marB="0"/>
                </a:tc>
                <a:tc>
                  <a:txBody>
                    <a:bodyPr/>
                    <a:lstStyle/>
                    <a:p>
                      <a:pPr algn="l" fontAlgn="b"/>
                      <a:r>
                        <a:rPr lang="he-IL" sz="1600" b="0" i="0" u="none" strike="noStrike">
                          <a:solidFill>
                            <a:srgbClr val="000000"/>
                          </a:solidFill>
                          <a:effectLst/>
                          <a:latin typeface="Times New Roman"/>
                        </a:rPr>
                        <a:t> </a:t>
                      </a:r>
                    </a:p>
                  </a:txBody>
                  <a:tcPr marL="9525" marR="9525" marT="9525" marB="0"/>
                </a:tc>
                <a:tc>
                  <a:txBody>
                    <a:bodyPr/>
                    <a:lstStyle/>
                    <a:p>
                      <a:pPr algn="l" fontAlgn="b"/>
                      <a:r>
                        <a:rPr lang="he-IL" sz="1600" b="0" i="0" u="none" strike="noStrike">
                          <a:solidFill>
                            <a:srgbClr val="000000"/>
                          </a:solidFill>
                          <a:effectLst/>
                          <a:latin typeface="Arial"/>
                        </a:rPr>
                        <a:t>(0.090)</a:t>
                      </a:r>
                    </a:p>
                  </a:txBody>
                  <a:tcPr marL="9525" marR="9525" marT="9525" marB="0"/>
                </a:tc>
                <a:tc>
                  <a:txBody>
                    <a:bodyPr/>
                    <a:lstStyle/>
                    <a:p>
                      <a:pPr algn="l" fontAlgn="b"/>
                      <a:r>
                        <a:rPr lang="he-IL" sz="1600" b="0" i="0" u="none" strike="noStrike" dirty="0">
                          <a:solidFill>
                            <a:srgbClr val="000000"/>
                          </a:solidFill>
                          <a:effectLst/>
                          <a:latin typeface="Arial"/>
                        </a:rPr>
                        <a:t>(0.066)   </a:t>
                      </a:r>
                    </a:p>
                  </a:txBody>
                  <a:tcPr marL="9525" marR="9525" marT="9525" marB="0"/>
                </a:tc>
                <a:extLst>
                  <a:ext uri="{0D108BD9-81ED-4DB2-BD59-A6C34878D82A}">
                    <a16:rowId xmlns:a16="http://schemas.microsoft.com/office/drawing/2014/main" val="10010"/>
                  </a:ext>
                </a:extLst>
              </a:tr>
              <a:tr h="227580">
                <a:tc>
                  <a:txBody>
                    <a:bodyPr/>
                    <a:lstStyle/>
                    <a:p>
                      <a:pPr algn="l" fontAlgn="ctr"/>
                      <a:r>
                        <a:rPr lang="en-US" sz="1600" b="0" i="1" u="none" strike="noStrike">
                          <a:solidFill>
                            <a:srgbClr val="000000"/>
                          </a:solidFill>
                          <a:effectLst/>
                          <a:latin typeface="Arial"/>
                        </a:rPr>
                        <a:t>S_PW* HSG </a:t>
                      </a:r>
                    </a:p>
                  </a:txBody>
                  <a:tcPr marL="9525" marR="9525" marT="9525" marB="0" anchor="ctr"/>
                </a:tc>
                <a:tc>
                  <a:txBody>
                    <a:bodyPr/>
                    <a:lstStyle/>
                    <a:p>
                      <a:pPr algn="l" fontAlgn="b"/>
                      <a:r>
                        <a:rPr lang="he-IL" sz="1600" b="0" i="0" u="none" strike="noStrike">
                          <a:solidFill>
                            <a:srgbClr val="000000"/>
                          </a:solidFill>
                          <a:effectLst/>
                          <a:latin typeface="Arial"/>
                        </a:rPr>
                        <a:t>0.024</a:t>
                      </a:r>
                    </a:p>
                  </a:txBody>
                  <a:tcPr marL="9525" marR="9525" marT="9525" marB="0" anchor="b"/>
                </a:tc>
                <a:tc>
                  <a:txBody>
                    <a:bodyPr/>
                    <a:lstStyle/>
                    <a:p>
                      <a:pPr algn="l" fontAlgn="b"/>
                      <a:r>
                        <a:rPr lang="he-IL" sz="1600" b="0" i="0" u="none" strike="noStrike">
                          <a:solidFill>
                            <a:srgbClr val="000000"/>
                          </a:solidFill>
                          <a:effectLst/>
                          <a:latin typeface="Arial"/>
                        </a:rPr>
                        <a:t>0.656</a:t>
                      </a:r>
                    </a:p>
                  </a:txBody>
                  <a:tcPr marL="9525" marR="9525" marT="9525" marB="0" anchor="b"/>
                </a:tc>
                <a:tc>
                  <a:txBody>
                    <a:bodyPr/>
                    <a:lstStyle/>
                    <a:p>
                      <a:pPr algn="l" fontAlgn="b"/>
                      <a:r>
                        <a:rPr lang="he-IL" sz="1600" b="0" i="0" u="none" strike="noStrike">
                          <a:solidFill>
                            <a:srgbClr val="000000"/>
                          </a:solidFill>
                          <a:effectLst/>
                          <a:latin typeface="Times New Roman"/>
                        </a:rPr>
                        <a:t> </a:t>
                      </a:r>
                    </a:p>
                  </a:txBody>
                  <a:tcPr marL="9525" marR="9525" marT="9525" marB="0" anchor="b"/>
                </a:tc>
                <a:tc>
                  <a:txBody>
                    <a:bodyPr/>
                    <a:lstStyle/>
                    <a:p>
                      <a:pPr algn="l" fontAlgn="b"/>
                      <a:r>
                        <a:rPr lang="he-IL" sz="1600" b="0" i="0" u="none" strike="noStrike">
                          <a:solidFill>
                            <a:srgbClr val="000000"/>
                          </a:solidFill>
                          <a:effectLst/>
                          <a:latin typeface="Arial"/>
                        </a:rPr>
                        <a:t>0.247</a:t>
                      </a:r>
                    </a:p>
                  </a:txBody>
                  <a:tcPr marL="9525" marR="9525" marT="9525" marB="0" anchor="b"/>
                </a:tc>
                <a:tc>
                  <a:txBody>
                    <a:bodyPr/>
                    <a:lstStyle/>
                    <a:p>
                      <a:pPr algn="l" fontAlgn="b"/>
                      <a:r>
                        <a:rPr lang="he-IL" sz="1600" b="0" i="0" u="none" strike="noStrike">
                          <a:solidFill>
                            <a:srgbClr val="000000"/>
                          </a:solidFill>
                          <a:effectLst/>
                          <a:latin typeface="Arial"/>
                        </a:rPr>
                        <a:t>0.663   </a:t>
                      </a:r>
                    </a:p>
                  </a:txBody>
                  <a:tcPr marL="9525" marR="9525" marT="9525" marB="0" anchor="b"/>
                </a:tc>
                <a:extLst>
                  <a:ext uri="{0D108BD9-81ED-4DB2-BD59-A6C34878D82A}">
                    <a16:rowId xmlns:a16="http://schemas.microsoft.com/office/drawing/2014/main" val="10011"/>
                  </a:ext>
                </a:extLst>
              </a:tr>
              <a:tr h="422859">
                <a:tc>
                  <a:txBody>
                    <a:bodyPr/>
                    <a:lstStyle/>
                    <a:p>
                      <a:pPr algn="l" fontAlgn="ctr"/>
                      <a:r>
                        <a:rPr lang="he-IL" sz="1600" b="0" i="1" u="none" strike="noStrike" dirty="0">
                          <a:solidFill>
                            <a:srgbClr val="000000"/>
                          </a:solidFill>
                          <a:effectLst/>
                          <a:latin typeface="Arial"/>
                        </a:rPr>
                        <a:t> </a:t>
                      </a:r>
                    </a:p>
                  </a:txBody>
                  <a:tcPr marL="9525" marR="9525" marT="9525" marB="0"/>
                </a:tc>
                <a:tc>
                  <a:txBody>
                    <a:bodyPr/>
                    <a:lstStyle/>
                    <a:p>
                      <a:pPr algn="l" fontAlgn="b"/>
                      <a:r>
                        <a:rPr lang="he-IL" sz="1600" b="0" i="0" u="none" strike="noStrike">
                          <a:solidFill>
                            <a:srgbClr val="000000"/>
                          </a:solidFill>
                          <a:effectLst/>
                          <a:latin typeface="Arial"/>
                        </a:rPr>
                        <a:t>(0.047)</a:t>
                      </a:r>
                    </a:p>
                  </a:txBody>
                  <a:tcPr marL="9525" marR="9525" marT="9525" marB="0"/>
                </a:tc>
                <a:tc>
                  <a:txBody>
                    <a:bodyPr/>
                    <a:lstStyle/>
                    <a:p>
                      <a:pPr algn="l" fontAlgn="b"/>
                      <a:r>
                        <a:rPr lang="he-IL" sz="1600" b="0" i="0" u="none" strike="noStrike">
                          <a:solidFill>
                            <a:srgbClr val="000000"/>
                          </a:solidFill>
                          <a:effectLst/>
                          <a:latin typeface="Arial"/>
                        </a:rPr>
                        <a:t>(0.802)</a:t>
                      </a:r>
                    </a:p>
                  </a:txBody>
                  <a:tcPr marL="9525" marR="9525" marT="9525" marB="0"/>
                </a:tc>
                <a:tc>
                  <a:txBody>
                    <a:bodyPr/>
                    <a:lstStyle/>
                    <a:p>
                      <a:pPr algn="l" fontAlgn="b"/>
                      <a:r>
                        <a:rPr lang="he-IL" sz="1600" b="0" i="0" u="none" strike="noStrike">
                          <a:solidFill>
                            <a:srgbClr val="000000"/>
                          </a:solidFill>
                          <a:effectLst/>
                          <a:latin typeface="Times New Roman"/>
                        </a:rPr>
                        <a:t> </a:t>
                      </a:r>
                    </a:p>
                  </a:txBody>
                  <a:tcPr marL="9525" marR="9525" marT="9525" marB="0"/>
                </a:tc>
                <a:tc>
                  <a:txBody>
                    <a:bodyPr/>
                    <a:lstStyle/>
                    <a:p>
                      <a:pPr algn="l" fontAlgn="b"/>
                      <a:r>
                        <a:rPr lang="he-IL" sz="1600" b="0" i="0" u="none" strike="noStrike">
                          <a:solidFill>
                            <a:srgbClr val="000000"/>
                          </a:solidFill>
                          <a:effectLst/>
                          <a:latin typeface="Arial"/>
                        </a:rPr>
                        <a:t>(0.154)</a:t>
                      </a:r>
                    </a:p>
                  </a:txBody>
                  <a:tcPr marL="9525" marR="9525" marT="9525" marB="0"/>
                </a:tc>
                <a:tc>
                  <a:txBody>
                    <a:bodyPr/>
                    <a:lstStyle/>
                    <a:p>
                      <a:pPr algn="l" fontAlgn="b"/>
                      <a:r>
                        <a:rPr lang="he-IL" sz="1600" b="0" i="0" u="none" strike="noStrike" dirty="0">
                          <a:solidFill>
                            <a:srgbClr val="000000"/>
                          </a:solidFill>
                          <a:effectLst/>
                          <a:latin typeface="Arial"/>
                        </a:rPr>
                        <a:t>(0.801)   </a:t>
                      </a:r>
                    </a:p>
                  </a:txBody>
                  <a:tcPr marL="9525" marR="9525" marT="9525" marB="0"/>
                </a:tc>
                <a:extLst>
                  <a:ext uri="{0D108BD9-81ED-4DB2-BD59-A6C34878D82A}">
                    <a16:rowId xmlns:a16="http://schemas.microsoft.com/office/drawing/2014/main" val="10012"/>
                  </a:ext>
                </a:extLst>
              </a:tr>
              <a:tr h="227580">
                <a:tc>
                  <a:txBody>
                    <a:bodyPr/>
                    <a:lstStyle/>
                    <a:p>
                      <a:pPr algn="l" fontAlgn="ctr"/>
                      <a:endParaRPr lang="he-IL" sz="1400" b="0" i="1" u="none" strike="noStrike" dirty="0">
                        <a:solidFill>
                          <a:srgbClr val="000000"/>
                        </a:solidFill>
                        <a:effectLst/>
                        <a:latin typeface="Arial"/>
                      </a:endParaRPr>
                    </a:p>
                  </a:txBody>
                  <a:tcPr marL="9525" marR="9525" marT="9525" marB="0" anchor="ctr"/>
                </a:tc>
                <a:tc>
                  <a:txBody>
                    <a:bodyPr/>
                    <a:lstStyle/>
                    <a:p>
                      <a:pPr algn="l" fontAlgn="b"/>
                      <a:endParaRPr lang="he-IL" sz="1400" b="0" i="0" u="none" strike="noStrike">
                        <a:solidFill>
                          <a:srgbClr val="000000"/>
                        </a:solidFill>
                        <a:effectLst/>
                        <a:latin typeface="Arial"/>
                      </a:endParaRPr>
                    </a:p>
                  </a:txBody>
                  <a:tcPr marL="9525" marR="9525" marT="9525" marB="0" anchor="b"/>
                </a:tc>
                <a:tc>
                  <a:txBody>
                    <a:bodyPr/>
                    <a:lstStyle/>
                    <a:p>
                      <a:pPr algn="l" fontAlgn="b"/>
                      <a:endParaRPr lang="he-IL" sz="1400" b="0" i="0" u="none" strike="noStrike">
                        <a:solidFill>
                          <a:srgbClr val="000000"/>
                        </a:solidFill>
                        <a:effectLst/>
                        <a:latin typeface="Arial"/>
                      </a:endParaRPr>
                    </a:p>
                  </a:txBody>
                  <a:tcPr marL="9525" marR="9525" marT="9525" marB="0" anchor="b"/>
                </a:tc>
                <a:tc>
                  <a:txBody>
                    <a:bodyPr/>
                    <a:lstStyle/>
                    <a:p>
                      <a:pPr algn="ctr" fontAlgn="ctr"/>
                      <a:endParaRPr lang="he-IL" sz="1400" b="0" i="0" u="none" strike="noStrike">
                        <a:solidFill>
                          <a:srgbClr val="000000"/>
                        </a:solidFill>
                        <a:effectLst/>
                        <a:latin typeface="Arial"/>
                      </a:endParaRPr>
                    </a:p>
                  </a:txBody>
                  <a:tcPr marL="9525" marR="9525" marT="9525" marB="0" anchor="ctr"/>
                </a:tc>
                <a:tc>
                  <a:txBody>
                    <a:bodyPr/>
                    <a:lstStyle/>
                    <a:p>
                      <a:pPr algn="l" fontAlgn="b"/>
                      <a:endParaRPr lang="he-IL" sz="1400" b="0" i="0" u="none" strike="noStrike">
                        <a:solidFill>
                          <a:srgbClr val="000000"/>
                        </a:solidFill>
                        <a:effectLst/>
                        <a:latin typeface="Arial"/>
                      </a:endParaRPr>
                    </a:p>
                  </a:txBody>
                  <a:tcPr marL="9525" marR="9525" marT="9525" marB="0" anchor="b"/>
                </a:tc>
                <a:tc>
                  <a:txBody>
                    <a:bodyPr/>
                    <a:lstStyle/>
                    <a:p>
                      <a:pPr algn="l" fontAlgn="b"/>
                      <a:endParaRPr lang="he-IL"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24789401"/>
              </p:ext>
            </p:extLst>
          </p:nvPr>
        </p:nvGraphicFramePr>
        <p:xfrm>
          <a:off x="1651002" y="304800"/>
          <a:ext cx="6502398" cy="253365"/>
        </p:xfrm>
        <a:graphic>
          <a:graphicData uri="http://schemas.openxmlformats.org/drawingml/2006/table">
            <a:tbl>
              <a:tblPr>
                <a:tableStyleId>{5C22544A-7EE6-4342-B048-85BDC9FD1C3A}</a:tableStyleId>
              </a:tblPr>
              <a:tblGrid>
                <a:gridCol w="6502398">
                  <a:extLst>
                    <a:ext uri="{9D8B030D-6E8A-4147-A177-3AD203B41FA5}">
                      <a16:colId xmlns:a16="http://schemas.microsoft.com/office/drawing/2014/main" val="20000"/>
                    </a:ext>
                  </a:extLst>
                </a:gridCol>
              </a:tblGrid>
              <a:tr h="180975">
                <a:tc>
                  <a:txBody>
                    <a:bodyPr/>
                    <a:lstStyle/>
                    <a:p>
                      <a:pPr algn="ctr" rtl="1" fontAlgn="ctr"/>
                      <a:r>
                        <a:rPr lang="he-IL" sz="1600" u="none" strike="noStrike" dirty="0">
                          <a:effectLst/>
                        </a:rPr>
                        <a:t>טבלה </a:t>
                      </a:r>
                      <a:r>
                        <a:rPr lang="he-IL" sz="1600" u="none" strike="noStrike" dirty="0" smtClean="0">
                          <a:effectLst/>
                        </a:rPr>
                        <a:t>3: </a:t>
                      </a:r>
                      <a:r>
                        <a:rPr lang="he-IL" sz="1600" u="none" strike="noStrike" dirty="0">
                          <a:effectLst/>
                        </a:rPr>
                        <a:t>רגרסיות </a:t>
                      </a:r>
                      <a:r>
                        <a:rPr lang="he-IL" sz="1600" u="none" strike="noStrike" dirty="0" smtClean="0">
                          <a:effectLst/>
                        </a:rPr>
                        <a:t>תעסוקה, </a:t>
                      </a:r>
                      <a:r>
                        <a:rPr lang="en-US" sz="1600" u="none" strike="noStrike" dirty="0">
                          <a:effectLst/>
                        </a:rPr>
                        <a:t>OLS </a:t>
                      </a:r>
                      <a:r>
                        <a:rPr lang="he-IL" sz="1600" u="none" strike="noStrike" dirty="0" smtClean="0">
                          <a:effectLst/>
                        </a:rPr>
                        <a:t> ו- </a:t>
                      </a:r>
                      <a:r>
                        <a:rPr lang="en-US" sz="1600" u="none" strike="noStrike" dirty="0" smtClean="0">
                          <a:effectLst/>
                        </a:rPr>
                        <a:t>IV-</a:t>
                      </a:r>
                      <a:r>
                        <a:rPr lang="en-US" sz="1600" u="none" strike="noStrike" dirty="0" err="1" smtClean="0">
                          <a:effectLst/>
                        </a:rPr>
                        <a:t>liml</a:t>
                      </a:r>
                      <a:r>
                        <a:rPr lang="he-IL" sz="1600" u="none" strike="noStrike" dirty="0" smtClean="0">
                          <a:effectLst/>
                        </a:rPr>
                        <a:t>   גישת</a:t>
                      </a:r>
                      <a:r>
                        <a:rPr lang="he-IL" sz="1600" u="none" strike="noStrike" baseline="0" dirty="0" smtClean="0">
                          <a:effectLst/>
                        </a:rPr>
                        <a:t> השכלה</a:t>
                      </a:r>
                      <a:endParaRPr lang="en-US" sz="16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3606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304799"/>
            <a:ext cx="7767782" cy="5632311"/>
          </a:xfrm>
          <a:prstGeom prst="rect">
            <a:avLst/>
          </a:prstGeom>
          <a:noFill/>
        </p:spPr>
        <p:txBody>
          <a:bodyPr wrap="square" rtlCol="0">
            <a:spAutoFit/>
          </a:bodyPr>
          <a:lstStyle/>
          <a:p>
            <a:pPr algn="ctr" rtl="1"/>
            <a:r>
              <a:rPr lang="he-IL" sz="2000" b="1" u="sng" dirty="0" smtClean="0">
                <a:latin typeface="David" panose="020E0502060401010101" pitchFamily="34" charset="-79"/>
                <a:cs typeface="David" panose="020E0502060401010101" pitchFamily="34" charset="-79"/>
              </a:rPr>
              <a:t>מבוא</a:t>
            </a:r>
          </a:p>
          <a:p>
            <a:pPr algn="r" rtl="1"/>
            <a:endParaRPr lang="he-IL" sz="2000" dirty="0" smtClean="0">
              <a:latin typeface="David" panose="020E0502060401010101" pitchFamily="34" charset="-79"/>
              <a:cs typeface="David" panose="020E0502060401010101" pitchFamily="34" charset="-79"/>
            </a:endParaRPr>
          </a:p>
          <a:p>
            <a:pPr algn="r" rtl="1"/>
            <a:endParaRPr lang="he-IL" sz="2000" dirty="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sz="2000" dirty="0"/>
              <a:t>הדיון בנושא השפעת עובדים זרים זמניים על תעסוקת המקומיים ועל שכרם נמצא במרכז השיח הציבורי במדינות מפותחות רבות</a:t>
            </a:r>
            <a:r>
              <a:rPr lang="he-IL" sz="2000" dirty="0" smtClean="0"/>
              <a:t>.</a:t>
            </a:r>
          </a:p>
          <a:p>
            <a:pPr algn="r" rtl="1"/>
            <a:endParaRPr lang="en-US" sz="2000" dirty="0"/>
          </a:p>
          <a:p>
            <a:pPr marL="285750" indent="-285750" algn="r" rtl="1">
              <a:buFont typeface="Arial" panose="020B0604020202020204" pitchFamily="34" charset="0"/>
              <a:buChar char="•"/>
            </a:pPr>
            <a:r>
              <a:rPr lang="he-IL" sz="2000" dirty="0" smtClean="0"/>
              <a:t>הטיעון </a:t>
            </a:r>
            <a:r>
              <a:rPr lang="he-IL" sz="2000" dirty="0"/>
              <a:t>הנפוץ ביותר נגד העסקת עובדים זרים הוא שהם פוגעים בשכר ובאפשרויות התעסוקה של המקומיים מיעוטי ההשכלה, ובכך, מגדילים את אי השוויון והעוני בקרב המקומיים. טענה זו הועלתה גם </a:t>
            </a:r>
            <a:r>
              <a:rPr lang="he-IL" sz="2000" dirty="0" smtClean="0"/>
              <a:t>בישראל בוועדות </a:t>
            </a:r>
            <a:r>
              <a:rPr lang="he-IL" sz="2000" dirty="0"/>
              <a:t>ממשלתיות שונות (אקשטיין 2010 ,2007). </a:t>
            </a:r>
            <a:endParaRPr lang="he-IL" sz="2000" dirty="0" smtClean="0"/>
          </a:p>
          <a:p>
            <a:pPr algn="r" rtl="1"/>
            <a:endParaRPr lang="he-IL" sz="2000" dirty="0" smtClean="0"/>
          </a:p>
          <a:p>
            <a:pPr marL="285750" indent="-285750" algn="r" rtl="1">
              <a:buFont typeface="Arial" panose="020B0604020202020204" pitchFamily="34" charset="0"/>
              <a:buChar char="•"/>
            </a:pPr>
            <a:r>
              <a:rPr lang="he-IL" sz="2000" b="1" dirty="0" smtClean="0"/>
              <a:t>מטרת המחקר לאמוד </a:t>
            </a:r>
            <a:r>
              <a:rPr lang="he-IL" sz="2000" b="1" dirty="0"/>
              <a:t>את השפעת העובדים הזרים והפלסטינים על תעסוקה ושכר של ישראלים מקומיים, יהודים וערבים, בקבוצות השכלה שונות ובענפי כלכלה שונים במהלך 1998-2006.</a:t>
            </a:r>
            <a:r>
              <a:rPr lang="he-IL" sz="2000" dirty="0"/>
              <a:t> </a:t>
            </a:r>
            <a:endParaRPr lang="he-IL" sz="2000" dirty="0" smtClean="0"/>
          </a:p>
          <a:p>
            <a:pPr marL="285750" indent="-285750" algn="r" rtl="1">
              <a:buFont typeface="Arial" panose="020B0604020202020204" pitchFamily="34" charset="0"/>
              <a:buChar char="•"/>
            </a:pPr>
            <a:endParaRPr lang="he-IL" sz="2000" dirty="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sz="2000" dirty="0"/>
              <a:t>תקופת המדגם כוללת גם את האינתיפאדה </a:t>
            </a:r>
            <a:r>
              <a:rPr lang="he-IL" sz="2000" dirty="0" err="1" smtClean="0"/>
              <a:t>השניה</a:t>
            </a:r>
            <a:r>
              <a:rPr lang="he-IL" sz="2000" dirty="0" smtClean="0"/>
              <a:t> (ספטמבר 2000) </a:t>
            </a:r>
            <a:r>
              <a:rPr lang="he-IL" sz="2000" dirty="0"/>
              <a:t>ואנו עושים שימוש בנתונים  על סגרים מהגדה המערבית ומרצועת עזה כמשתני עזר למספר העובדים הזרים והפלשתינים. </a:t>
            </a:r>
            <a:endParaRPr lang="he-IL" sz="2000" dirty="0" smtClean="0"/>
          </a:p>
        </p:txBody>
      </p:sp>
    </p:spTree>
    <p:extLst>
      <p:ext uri="{BB962C8B-B14F-4D97-AF65-F5344CB8AC3E}">
        <p14:creationId xmlns:p14="http://schemas.microsoft.com/office/powerpoint/2010/main" val="172437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609600"/>
            <a:ext cx="7543800" cy="5139869"/>
          </a:xfrm>
          <a:prstGeom prst="rect">
            <a:avLst/>
          </a:prstGeom>
          <a:noFill/>
          <a:ln>
            <a:solidFill>
              <a:schemeClr val="tx1"/>
            </a:solidFill>
          </a:ln>
        </p:spPr>
        <p:txBody>
          <a:bodyPr wrap="square" rtlCol="0">
            <a:spAutoFit/>
          </a:bodyPr>
          <a:lstStyle/>
          <a:p>
            <a:pPr algn="ctr" rtl="1"/>
            <a:r>
              <a:rPr lang="he-IL" sz="2400" b="1" u="sng" dirty="0">
                <a:latin typeface="David" panose="020E0502060401010101" pitchFamily="34" charset="-79"/>
                <a:cs typeface="David" panose="020E0502060401010101" pitchFamily="34" charset="-79"/>
              </a:rPr>
              <a:t>רקע לתעסוקת זרים בישראל</a:t>
            </a:r>
            <a:endParaRPr lang="he-IL" sz="2400" b="1" u="sng" dirty="0" smtClean="0">
              <a:latin typeface="David" panose="020E0502060401010101" pitchFamily="34" charset="-79"/>
              <a:cs typeface="David" panose="020E0502060401010101" pitchFamily="34" charset="-79"/>
            </a:endParaRPr>
          </a:p>
          <a:p>
            <a:pPr algn="r"/>
            <a:r>
              <a:rPr lang="he-IL" sz="2400" dirty="0">
                <a:latin typeface="David" panose="020E0502060401010101" pitchFamily="34" charset="-79"/>
                <a:cs typeface="David" panose="020E0502060401010101" pitchFamily="34" charset="-79"/>
              </a:rPr>
              <a:t>	</a:t>
            </a:r>
            <a:r>
              <a:rPr lang="he-IL" sz="2400" dirty="0" smtClean="0">
                <a:latin typeface="David" panose="020E0502060401010101" pitchFamily="34" charset="-79"/>
                <a:cs typeface="David" panose="020E0502060401010101" pitchFamily="34" charset="-79"/>
              </a:rPr>
              <a:t>		</a:t>
            </a:r>
          </a:p>
          <a:p>
            <a:pPr marL="457200" indent="-457200" algn="r" rtl="1">
              <a:buFont typeface="Arial" panose="020B0604020202020204" pitchFamily="34" charset="0"/>
              <a:buChar char="•"/>
            </a:pPr>
            <a:r>
              <a:rPr lang="he-IL" sz="2000" dirty="0"/>
              <a:t>ישראל הצליחה עד כה לספק את הביקוש לעובדים מיומנים באמצעות </a:t>
            </a:r>
            <a:r>
              <a:rPr lang="he-IL" sz="2000" dirty="0" err="1"/>
              <a:t>האוכלוסיה</a:t>
            </a:r>
            <a:r>
              <a:rPr lang="he-IL" sz="2000" dirty="0"/>
              <a:t> המקומית והגירת יהודים (עולים). </a:t>
            </a:r>
          </a:p>
          <a:p>
            <a:pPr marL="457200" indent="-457200" algn="r" rtl="1">
              <a:buFont typeface="Arial" panose="020B0604020202020204" pitchFamily="34" charset="0"/>
              <a:buChar char="•"/>
            </a:pPr>
            <a:endParaRPr lang="he-IL" sz="2000" dirty="0" smtClean="0"/>
          </a:p>
          <a:p>
            <a:pPr algn="r" rtl="1"/>
            <a:endParaRPr lang="he-IL" sz="2000" dirty="0"/>
          </a:p>
          <a:p>
            <a:pPr marL="457200" indent="-457200" algn="r" rtl="1">
              <a:buFont typeface="Arial" panose="020B0604020202020204" pitchFamily="34" charset="0"/>
              <a:buChar char="•"/>
            </a:pPr>
            <a:r>
              <a:rPr lang="he-IL" sz="2000" dirty="0" smtClean="0"/>
              <a:t>הביקוש </a:t>
            </a:r>
            <a:r>
              <a:rPr lang="he-IL" sz="2000" dirty="0"/>
              <a:t>לעובדים בעלי מיומנויות נמוכות, בעיקר בענפי </a:t>
            </a:r>
            <a:r>
              <a:rPr lang="he-IL" sz="2000" dirty="0" smtClean="0"/>
              <a:t>הבניה </a:t>
            </a:r>
            <a:r>
              <a:rPr lang="he-IL" sz="2000" dirty="0"/>
              <a:t>והחקלאות, סופק  לאחר מלחמת ששת הימים (1967) על ידי עובדים פלסטינים ומתחילת שנות ה-90 גם על ידי כניסת עובדים זרים זמניים. </a:t>
            </a:r>
          </a:p>
          <a:p>
            <a:pPr marL="457200" indent="-457200" algn="r" rtl="1">
              <a:buFont typeface="Arial" panose="020B0604020202020204" pitchFamily="34" charset="0"/>
              <a:buChar char="•"/>
            </a:pPr>
            <a:endParaRPr lang="he-IL" sz="2000" dirty="0" smtClean="0"/>
          </a:p>
          <a:p>
            <a:pPr algn="r" rtl="1"/>
            <a:endParaRPr lang="he-IL" sz="2000" dirty="0"/>
          </a:p>
          <a:p>
            <a:pPr marL="457200" indent="-457200" algn="r" rtl="1">
              <a:buFont typeface="Arial" panose="020B0604020202020204" pitchFamily="34" charset="0"/>
              <a:buChar char="•"/>
            </a:pPr>
            <a:r>
              <a:rPr lang="he-IL" sz="2000" dirty="0" smtClean="0"/>
              <a:t>עובדים פלשתינים היוו </a:t>
            </a:r>
            <a:r>
              <a:rPr lang="he-IL" sz="2000" dirty="0"/>
              <a:t>נתח משמעותי בכוח העבודה </a:t>
            </a:r>
            <a:r>
              <a:rPr lang="he-IL" sz="2000" dirty="0" smtClean="0"/>
              <a:t>הישראלי. </a:t>
            </a:r>
            <a:r>
              <a:rPr lang="he-IL" sz="2000" dirty="0"/>
              <a:t>בשנת 1987, היוו עובדי השטחים 49% מכלל העובדים בענף הבניה ו- 45% מכלל העובדים בחקלאות וכ- 7% </a:t>
            </a:r>
            <a:r>
              <a:rPr lang="he-IL" sz="2000" dirty="0" err="1"/>
              <a:t>מכח</a:t>
            </a:r>
            <a:r>
              <a:rPr lang="he-IL" sz="2000" dirty="0"/>
              <a:t> </a:t>
            </a:r>
            <a:r>
              <a:rPr lang="he-IL" sz="2000" dirty="0" smtClean="0"/>
              <a:t>העבודה. כלומר, התלות </a:t>
            </a:r>
            <a:r>
              <a:rPr lang="he-IL" sz="2000" dirty="0"/>
              <a:t>של ענפים אלה </a:t>
            </a:r>
            <a:r>
              <a:rPr lang="he-IL" sz="2000" dirty="0" smtClean="0"/>
              <a:t>בעובדים </a:t>
            </a:r>
            <a:r>
              <a:rPr lang="he-IL" sz="2000" dirty="0"/>
              <a:t>לא-מקומיים הייתה משמעותית לפני כניסת העובדים הזרים ב-1991. </a:t>
            </a:r>
            <a:endParaRPr lang="he-IL" sz="20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4313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33400"/>
            <a:ext cx="7696200" cy="5724644"/>
          </a:xfrm>
          <a:prstGeom prst="rect">
            <a:avLst/>
          </a:prstGeom>
          <a:noFill/>
        </p:spPr>
        <p:txBody>
          <a:bodyPr wrap="square" rtlCol="0">
            <a:spAutoFit/>
          </a:bodyPr>
          <a:lstStyle/>
          <a:p>
            <a:pPr algn="ctr" rtl="1"/>
            <a:r>
              <a:rPr lang="he-IL" b="1" u="sng" dirty="0" smtClean="0">
                <a:latin typeface="David" panose="020E0502060401010101" pitchFamily="34" charset="-79"/>
                <a:cs typeface="David" panose="020E0502060401010101" pitchFamily="34" charset="-79"/>
              </a:rPr>
              <a:t>רקע לתעסוקת זרים בישראל</a:t>
            </a:r>
          </a:p>
          <a:p>
            <a:pPr algn="r" rtl="1"/>
            <a:endParaRPr lang="he-IL" b="1" u="sng" dirty="0" smtClean="0">
              <a:latin typeface="David" panose="020E0502060401010101" pitchFamily="34" charset="-79"/>
              <a:cs typeface="David" panose="020E0502060401010101" pitchFamily="34" charset="-79"/>
            </a:endParaRPr>
          </a:p>
          <a:p>
            <a:pPr algn="r" rtl="1"/>
            <a:endParaRPr lang="he-IL" dirty="0" smtClean="0"/>
          </a:p>
          <a:p>
            <a:pPr algn="r" rtl="1"/>
            <a:r>
              <a:rPr lang="he-IL" dirty="0" smtClean="0"/>
              <a:t>העסקתם </a:t>
            </a:r>
            <a:r>
              <a:rPr lang="he-IL" dirty="0"/>
              <a:t>של עובדים זרים בישראל החלה בשנת 1991 בעקבות הרעת המצב הביטחוני בישראל. מדיניות הסגרים מהגדה המערבית ומרצועת עזה הובילה למחסור חמור בעובדים בתחומי </a:t>
            </a:r>
            <a:r>
              <a:rPr lang="he-IL" dirty="0" smtClean="0"/>
              <a:t>הבניה </a:t>
            </a:r>
            <a:r>
              <a:rPr lang="he-IL" dirty="0"/>
              <a:t>והחקלאות. </a:t>
            </a:r>
            <a:endParaRPr lang="en-US" dirty="0"/>
          </a:p>
          <a:p>
            <a:pPr algn="r"/>
            <a:endParaRPr lang="he-IL" dirty="0" smtClean="0"/>
          </a:p>
          <a:p>
            <a:pPr algn="r" rtl="1"/>
            <a:r>
              <a:rPr lang="he-IL" dirty="0"/>
              <a:t>מכסות עבור עובדים זרים הוכנסו בספטמבר 1993 לחקלאות ובמאי 1994 לענף </a:t>
            </a:r>
            <a:r>
              <a:rPr lang="he-IL" dirty="0" smtClean="0"/>
              <a:t>הבניה. </a:t>
            </a:r>
            <a:r>
              <a:rPr lang="he-IL" dirty="0"/>
              <a:t>בסוף 1994 מכסת הזרים </a:t>
            </a:r>
            <a:r>
              <a:rPr lang="he-IL" dirty="0" err="1"/>
              <a:t>היתה</a:t>
            </a:r>
            <a:r>
              <a:rPr lang="he-IL" dirty="0"/>
              <a:t> מעל ל-50,000. </a:t>
            </a:r>
            <a:endParaRPr lang="he-IL" dirty="0" smtClean="0"/>
          </a:p>
          <a:p>
            <a:pPr algn="r" rtl="1"/>
            <a:endParaRPr lang="he-IL" dirty="0" smtClean="0"/>
          </a:p>
          <a:p>
            <a:pPr algn="r" rtl="1"/>
            <a:r>
              <a:rPr lang="he-IL" dirty="0" smtClean="0"/>
              <a:t>הרוב </a:t>
            </a:r>
            <a:r>
              <a:rPr lang="he-IL" dirty="0"/>
              <a:t>המכריע של העובדים הזרים בישראל מועסקים בשלושה ענפים עיקריים: </a:t>
            </a:r>
            <a:r>
              <a:rPr lang="he-IL" dirty="0" smtClean="0"/>
              <a:t>בניה, חקלאות</a:t>
            </a:r>
            <a:r>
              <a:rPr lang="he-IL" dirty="0"/>
              <a:t>, וסיעוד-טיפול ביתי בקשישים.  </a:t>
            </a:r>
          </a:p>
          <a:p>
            <a:pPr algn="r" rtl="1"/>
            <a:endParaRPr lang="he-IL" dirty="0" smtClean="0"/>
          </a:p>
          <a:p>
            <a:pPr algn="r"/>
            <a:r>
              <a:rPr lang="he-IL" dirty="0"/>
              <a:t>ערבים ישראלים חשופים יותר לתחרות אפשרית עם הזרים  עקב ריכוזם בענף הבניה (23% מהעובדים הערבים-ישראלים מועסקים בענף </a:t>
            </a:r>
            <a:r>
              <a:rPr lang="he-IL" dirty="0" smtClean="0"/>
              <a:t>הבניה </a:t>
            </a:r>
            <a:r>
              <a:rPr lang="he-IL" dirty="0"/>
              <a:t>לעומת פחות מ- 7% בקרב גברים יהודים).</a:t>
            </a:r>
          </a:p>
          <a:p>
            <a:pPr algn="r"/>
            <a:endParaRPr lang="en-US" dirty="0"/>
          </a:p>
          <a:p>
            <a:pPr algn="r" rtl="1"/>
            <a:r>
              <a:rPr lang="he-IL" dirty="0" smtClean="0"/>
              <a:t>בפרספקטיבה </a:t>
            </a:r>
            <a:r>
              <a:rPr lang="he-IL" dirty="0"/>
              <a:t>בינלאומית, תעסוקה זרים בישראל היא גבוהה יחסית, וחלקם של </a:t>
            </a:r>
            <a:r>
              <a:rPr lang="he-IL" dirty="0" smtClean="0"/>
              <a:t>הזרים </a:t>
            </a:r>
            <a:r>
              <a:rPr lang="he-IL" dirty="0" err="1" smtClean="0"/>
              <a:t>בכח</a:t>
            </a:r>
            <a:r>
              <a:rPr lang="he-IL" dirty="0" smtClean="0"/>
              <a:t> </a:t>
            </a:r>
            <a:r>
              <a:rPr lang="he-IL" dirty="0"/>
              <a:t>העבודה הישראלי כפול מזה ברוב המשקים המערביים  (</a:t>
            </a:r>
            <a:r>
              <a:rPr lang="en-US" dirty="0"/>
              <a:t>OECD, 2010</a:t>
            </a:r>
            <a:r>
              <a:rPr lang="he-IL" dirty="0"/>
              <a:t>). </a:t>
            </a:r>
            <a:endParaRPr lang="en-US" dirty="0"/>
          </a:p>
          <a:p>
            <a:pPr algn="r"/>
            <a:endParaRPr lang="he-IL" dirty="0"/>
          </a:p>
        </p:txBody>
      </p:sp>
    </p:spTree>
    <p:extLst>
      <p:ext uri="{BB962C8B-B14F-4D97-AF65-F5344CB8AC3E}">
        <p14:creationId xmlns:p14="http://schemas.microsoft.com/office/powerpoint/2010/main" val="17540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2228389938"/>
              </p:ext>
            </p:extLst>
          </p:nvPr>
        </p:nvGraphicFramePr>
        <p:xfrm>
          <a:off x="-80962" y="390525"/>
          <a:ext cx="9305925" cy="6076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40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457200"/>
            <a:ext cx="8229600" cy="923330"/>
          </a:xfrm>
          <a:prstGeom prst="rect">
            <a:avLst/>
          </a:prstGeom>
          <a:noFill/>
        </p:spPr>
        <p:txBody>
          <a:bodyPr wrap="square" rtlCol="0">
            <a:spAutoFit/>
          </a:bodyPr>
          <a:lstStyle/>
          <a:p>
            <a:pPr algn="ctr" rtl="1"/>
            <a:r>
              <a:rPr lang="he-IL" b="1" u="sng" dirty="0" smtClean="0">
                <a:latin typeface="David" panose="020E0502060401010101" pitchFamily="34" charset="-79"/>
                <a:cs typeface="David" panose="020E0502060401010101" pitchFamily="34" charset="-79"/>
              </a:rPr>
              <a:t>נתונים על עובדים ישראלים-סקרי כ"א של </a:t>
            </a:r>
            <a:r>
              <a:rPr lang="he-IL" b="1" u="sng" dirty="0" err="1" smtClean="0">
                <a:latin typeface="David" panose="020E0502060401010101" pitchFamily="34" charset="-79"/>
                <a:cs typeface="David" panose="020E0502060401010101" pitchFamily="34" charset="-79"/>
              </a:rPr>
              <a:t>הלמ"ס</a:t>
            </a:r>
            <a:endParaRPr lang="en-US" b="1" u="sng" dirty="0" smtClean="0">
              <a:latin typeface="David" panose="020E0502060401010101" pitchFamily="34" charset="-79"/>
              <a:cs typeface="David" panose="020E0502060401010101" pitchFamily="34" charset="-79"/>
            </a:endParaRPr>
          </a:p>
          <a:p>
            <a:pPr algn="ctr" rtl="1"/>
            <a:endParaRPr lang="he-IL" b="1" u="sng" dirty="0" smtClean="0">
              <a:latin typeface="David" panose="020E0502060401010101" pitchFamily="34" charset="-79"/>
              <a:cs typeface="David" panose="020E0502060401010101" pitchFamily="34" charset="-79"/>
            </a:endParaRPr>
          </a:p>
          <a:p>
            <a:pPr algn="r" rtl="1"/>
            <a:endParaRPr lang="he-IL" dirty="0"/>
          </a:p>
        </p:txBody>
      </p:sp>
      <p:graphicFrame>
        <p:nvGraphicFramePr>
          <p:cNvPr id="2" name="Table 1"/>
          <p:cNvGraphicFramePr>
            <a:graphicFrameLocks noGrp="1"/>
          </p:cNvGraphicFramePr>
          <p:nvPr>
            <p:extLst>
              <p:ext uri="{D42A27DB-BD31-4B8C-83A1-F6EECF244321}">
                <p14:modId xmlns:p14="http://schemas.microsoft.com/office/powerpoint/2010/main" val="3468417753"/>
              </p:ext>
            </p:extLst>
          </p:nvPr>
        </p:nvGraphicFramePr>
        <p:xfrm>
          <a:off x="1828801" y="838199"/>
          <a:ext cx="5486399" cy="5883229"/>
        </p:xfrm>
        <a:graphic>
          <a:graphicData uri="http://schemas.openxmlformats.org/drawingml/2006/table">
            <a:tbl>
              <a:tblPr>
                <a:tableStyleId>{5C22544A-7EE6-4342-B048-85BDC9FD1C3A}</a:tableStyleId>
              </a:tblPr>
              <a:tblGrid>
                <a:gridCol w="2421069">
                  <a:extLst>
                    <a:ext uri="{9D8B030D-6E8A-4147-A177-3AD203B41FA5}">
                      <a16:colId xmlns:a16="http://schemas.microsoft.com/office/drawing/2014/main" val="20000"/>
                    </a:ext>
                  </a:extLst>
                </a:gridCol>
                <a:gridCol w="1532665">
                  <a:extLst>
                    <a:ext uri="{9D8B030D-6E8A-4147-A177-3AD203B41FA5}">
                      <a16:colId xmlns:a16="http://schemas.microsoft.com/office/drawing/2014/main" val="20001"/>
                    </a:ext>
                  </a:extLst>
                </a:gridCol>
                <a:gridCol w="1532665">
                  <a:extLst>
                    <a:ext uri="{9D8B030D-6E8A-4147-A177-3AD203B41FA5}">
                      <a16:colId xmlns:a16="http://schemas.microsoft.com/office/drawing/2014/main" val="20002"/>
                    </a:ext>
                  </a:extLst>
                </a:gridCol>
              </a:tblGrid>
              <a:tr h="199023">
                <a:tc gridSpan="3">
                  <a:txBody>
                    <a:bodyPr/>
                    <a:lstStyle/>
                    <a:p>
                      <a:pPr algn="ctr" rtl="1" fontAlgn="ctr"/>
                      <a:r>
                        <a:rPr lang="he-IL" sz="1800" u="none" strike="noStrike" dirty="0">
                          <a:effectLst/>
                        </a:rPr>
                        <a:t>טבלה 1: סטטיסטיקה תיאורית</a:t>
                      </a:r>
                      <a:endParaRPr lang="he-IL" sz="1800" b="1" i="0" u="none" strike="noStrike" dirty="0">
                        <a:solidFill>
                          <a:srgbClr val="000000"/>
                        </a:solidFill>
                        <a:effectLst/>
                        <a:latin typeface="Arial"/>
                      </a:endParaRPr>
                    </a:p>
                  </a:txBody>
                  <a:tcPr marL="7256" marR="7256" marT="7256" marB="0" anchor="ct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0"/>
                  </a:ext>
                </a:extLst>
              </a:tr>
              <a:tr h="199023">
                <a:tc>
                  <a:txBody>
                    <a:bodyPr/>
                    <a:lstStyle/>
                    <a:p>
                      <a:pPr algn="ctr" fontAlgn="ctr"/>
                      <a:endParaRPr lang="he-IL" sz="800" b="0" i="0" u="none" strike="noStrike" dirty="0">
                        <a:solidFill>
                          <a:srgbClr val="000000"/>
                        </a:solidFill>
                        <a:effectLst/>
                        <a:latin typeface="Arial"/>
                      </a:endParaRPr>
                    </a:p>
                  </a:txBody>
                  <a:tcPr marL="7256" marR="7256" marT="7256" marB="0" anchor="ctr"/>
                </a:tc>
                <a:tc>
                  <a:txBody>
                    <a:bodyPr/>
                    <a:lstStyle/>
                    <a:p>
                      <a:pPr algn="ctr" fontAlgn="ctr"/>
                      <a:endParaRPr lang="he-IL" sz="800" b="0" i="0" u="none" strike="noStrike">
                        <a:solidFill>
                          <a:srgbClr val="000000"/>
                        </a:solidFill>
                        <a:effectLst/>
                        <a:latin typeface="Arial"/>
                      </a:endParaRPr>
                    </a:p>
                  </a:txBody>
                  <a:tcPr marL="7256" marR="7256" marT="7256" marB="0" anchor="ctr"/>
                </a:tc>
                <a:tc>
                  <a:txBody>
                    <a:bodyPr/>
                    <a:lstStyle/>
                    <a:p>
                      <a:pPr algn="ctr" fontAlgn="ctr"/>
                      <a:endParaRPr lang="he-IL" sz="800" b="0" i="0" u="none" strike="noStrike">
                        <a:solidFill>
                          <a:srgbClr val="000000"/>
                        </a:solidFill>
                        <a:effectLst/>
                        <a:latin typeface="Arial"/>
                      </a:endParaRPr>
                    </a:p>
                  </a:txBody>
                  <a:tcPr marL="7256" marR="7256" marT="7256" marB="0" anchor="ctr"/>
                </a:tc>
                <a:extLst>
                  <a:ext uri="{0D108BD9-81ED-4DB2-BD59-A6C34878D82A}">
                    <a16:rowId xmlns:a16="http://schemas.microsoft.com/office/drawing/2014/main" val="10001"/>
                  </a:ext>
                </a:extLst>
              </a:tr>
              <a:tr h="199023">
                <a:tc>
                  <a:txBody>
                    <a:bodyPr/>
                    <a:lstStyle/>
                    <a:p>
                      <a:pPr algn="l" fontAlgn="ctr"/>
                      <a:r>
                        <a:rPr lang="en-US" sz="800" u="none" strike="noStrike">
                          <a:effectLst/>
                        </a:rPr>
                        <a:t>Variable</a:t>
                      </a:r>
                      <a:endParaRPr lang="en-US" sz="800" b="0" i="0" u="none" strike="noStrike">
                        <a:solidFill>
                          <a:srgbClr val="000000"/>
                        </a:solidFill>
                        <a:effectLst/>
                        <a:latin typeface="Arial"/>
                      </a:endParaRPr>
                    </a:p>
                  </a:txBody>
                  <a:tcPr marL="7256" marR="7256" marT="7256" marB="0" anchor="ctr"/>
                </a:tc>
                <a:tc>
                  <a:txBody>
                    <a:bodyPr/>
                    <a:lstStyle/>
                    <a:p>
                      <a:pPr algn="ctr" rtl="1" fontAlgn="ctr"/>
                      <a:r>
                        <a:rPr lang="he-IL" sz="1800" b="1" u="none" strike="noStrike" dirty="0">
                          <a:effectLst/>
                        </a:rPr>
                        <a:t>יהודים</a:t>
                      </a:r>
                      <a:endParaRPr lang="he-IL" sz="1800" b="1" i="0" u="none" strike="noStrike" dirty="0">
                        <a:solidFill>
                          <a:srgbClr val="000000"/>
                        </a:solidFill>
                        <a:effectLst/>
                        <a:latin typeface="Arial"/>
                      </a:endParaRPr>
                    </a:p>
                  </a:txBody>
                  <a:tcPr marL="7256" marR="7256" marT="7256" marB="0" anchor="ctr"/>
                </a:tc>
                <a:tc>
                  <a:txBody>
                    <a:bodyPr/>
                    <a:lstStyle/>
                    <a:p>
                      <a:pPr algn="ctr" rtl="1" fontAlgn="ctr"/>
                      <a:r>
                        <a:rPr lang="he-IL" sz="1800" b="1" u="none" strike="noStrike" dirty="0">
                          <a:effectLst/>
                        </a:rPr>
                        <a:t>לא יהודים</a:t>
                      </a:r>
                      <a:endParaRPr lang="he-IL" sz="1800" b="1"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2"/>
                  </a:ext>
                </a:extLst>
              </a:tr>
              <a:tr h="398046">
                <a:tc>
                  <a:txBody>
                    <a:bodyPr/>
                    <a:lstStyle/>
                    <a:p>
                      <a:pPr algn="l" rtl="1" fontAlgn="ctr"/>
                      <a:r>
                        <a:rPr lang="he-IL" sz="1600" u="none" strike="noStrike" dirty="0">
                          <a:effectLst/>
                        </a:rPr>
                        <a:t>גיל</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dirty="0">
                          <a:effectLst/>
                        </a:rPr>
                        <a:t>41.42</a:t>
                      </a:r>
                      <a:br>
                        <a:rPr lang="he-IL" sz="1400" u="none" strike="noStrike" dirty="0">
                          <a:effectLst/>
                        </a:rPr>
                      </a:br>
                      <a:r>
                        <a:rPr lang="he-IL" sz="1400" u="none" strike="noStrike" dirty="0">
                          <a:effectLst/>
                        </a:rPr>
                        <a:t>(12.19)</a:t>
                      </a:r>
                      <a:endParaRPr lang="he-IL" sz="14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dirty="0">
                          <a:effectLst/>
                        </a:rPr>
                        <a:t>38.37</a:t>
                      </a:r>
                      <a:br>
                        <a:rPr lang="he-IL" sz="1400" u="none" strike="noStrike" dirty="0">
                          <a:effectLst/>
                        </a:rPr>
                      </a:br>
                      <a:r>
                        <a:rPr lang="he-IL" sz="1400" u="none" strike="noStrike" dirty="0">
                          <a:effectLst/>
                        </a:rPr>
                        <a:t>(11.72)</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3"/>
                  </a:ext>
                </a:extLst>
              </a:tr>
              <a:tr h="398046">
                <a:tc>
                  <a:txBody>
                    <a:bodyPr/>
                    <a:lstStyle/>
                    <a:p>
                      <a:pPr algn="l" rtl="1" fontAlgn="ctr"/>
                      <a:r>
                        <a:rPr lang="he-IL" sz="1600" u="none" strike="noStrike" dirty="0">
                          <a:effectLst/>
                        </a:rPr>
                        <a:t>שנות לימוד</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dirty="0">
                          <a:effectLst/>
                        </a:rPr>
                        <a:t>13.30</a:t>
                      </a:r>
                      <a:br>
                        <a:rPr lang="he-IL" sz="1400" u="none" strike="noStrike" dirty="0">
                          <a:effectLst/>
                        </a:rPr>
                      </a:br>
                      <a:r>
                        <a:rPr lang="he-IL" sz="1400" u="none" strike="noStrike" dirty="0">
                          <a:effectLst/>
                        </a:rPr>
                        <a:t>(3.33)</a:t>
                      </a:r>
                      <a:endParaRPr lang="he-IL" sz="14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dirty="0">
                          <a:effectLst/>
                        </a:rPr>
                        <a:t>9.96</a:t>
                      </a:r>
                      <a:br>
                        <a:rPr lang="he-IL" sz="1400" u="none" strike="noStrike" dirty="0">
                          <a:effectLst/>
                        </a:rPr>
                      </a:br>
                      <a:r>
                        <a:rPr lang="he-IL" sz="1400" u="none" strike="noStrike" dirty="0">
                          <a:effectLst/>
                        </a:rPr>
                        <a:t>(4.43)</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4"/>
                  </a:ext>
                </a:extLst>
              </a:tr>
              <a:tr h="398046">
                <a:tc>
                  <a:txBody>
                    <a:bodyPr/>
                    <a:lstStyle/>
                    <a:p>
                      <a:pPr algn="l" rtl="1" fontAlgn="ctr"/>
                      <a:r>
                        <a:rPr lang="he-IL" sz="1600" u="none" strike="noStrike" dirty="0">
                          <a:effectLst/>
                        </a:rPr>
                        <a:t>אחוז העולים (1989+)</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0.15</a:t>
                      </a:r>
                      <a:br>
                        <a:rPr lang="he-IL" sz="1400" u="none" strike="noStrike">
                          <a:effectLst/>
                        </a:rPr>
                      </a:br>
                      <a:r>
                        <a:rPr lang="he-IL" sz="1400" u="none" strike="noStrike">
                          <a:effectLst/>
                        </a:rPr>
                        <a:t>(0.36)</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0.00</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5"/>
                  </a:ext>
                </a:extLst>
              </a:tr>
              <a:tr h="398046">
                <a:tc>
                  <a:txBody>
                    <a:bodyPr/>
                    <a:lstStyle/>
                    <a:p>
                      <a:pPr algn="l" rtl="1" fontAlgn="ctr"/>
                      <a:r>
                        <a:rPr lang="he-IL" sz="1600" u="none" strike="noStrike" dirty="0">
                          <a:effectLst/>
                        </a:rPr>
                        <a:t>אחוז הנשואים</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0.70</a:t>
                      </a:r>
                      <a:br>
                        <a:rPr lang="he-IL" sz="1400" u="none" strike="noStrike">
                          <a:effectLst/>
                        </a:rPr>
                      </a:br>
                      <a:r>
                        <a:rPr lang="he-IL" sz="1400" u="none" strike="noStrike">
                          <a:effectLst/>
                        </a:rPr>
                        <a:t>(0.46)</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0.71</a:t>
                      </a:r>
                      <a:br>
                        <a:rPr lang="he-IL" sz="1400" u="none" strike="noStrike" dirty="0">
                          <a:effectLst/>
                        </a:rPr>
                      </a:br>
                      <a:r>
                        <a:rPr lang="he-IL" sz="1400" u="none" strike="noStrike" dirty="0">
                          <a:effectLst/>
                        </a:rPr>
                        <a:t>(0.45)</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6"/>
                  </a:ext>
                </a:extLst>
              </a:tr>
              <a:tr h="398046">
                <a:tc>
                  <a:txBody>
                    <a:bodyPr/>
                    <a:lstStyle/>
                    <a:p>
                      <a:pPr algn="l" rtl="1" fontAlgn="ctr"/>
                      <a:r>
                        <a:rPr lang="he-IL" sz="1600" u="none" strike="noStrike" dirty="0">
                          <a:effectLst/>
                        </a:rPr>
                        <a:t>שעור השתתפות</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0.76</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0.62</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7"/>
                  </a:ext>
                </a:extLst>
              </a:tr>
              <a:tr h="398046">
                <a:tc>
                  <a:txBody>
                    <a:bodyPr/>
                    <a:lstStyle/>
                    <a:p>
                      <a:pPr algn="l" rtl="1" fontAlgn="ctr"/>
                      <a:r>
                        <a:rPr lang="he-IL" sz="1600" u="none" strike="noStrike" dirty="0">
                          <a:effectLst/>
                        </a:rPr>
                        <a:t>שעור התעסוקה</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dirty="0">
                          <a:effectLst/>
                        </a:rPr>
                        <a:t>0.93</a:t>
                      </a:r>
                      <a:endParaRPr lang="he-IL" sz="14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dirty="0">
                          <a:effectLst/>
                        </a:rPr>
                        <a:t>0.89</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8"/>
                  </a:ext>
                </a:extLst>
              </a:tr>
              <a:tr h="398046">
                <a:tc>
                  <a:txBody>
                    <a:bodyPr/>
                    <a:lstStyle/>
                    <a:p>
                      <a:pPr algn="l" rtl="1" fontAlgn="ctr"/>
                      <a:r>
                        <a:rPr lang="he-IL" sz="1600" u="none" strike="noStrike" dirty="0">
                          <a:effectLst/>
                        </a:rPr>
                        <a:t>ענף כלכלי (% מהמועסקים)</a:t>
                      </a:r>
                      <a:endParaRPr lang="he-IL" sz="1600" b="0" i="0" u="none" strike="noStrike" dirty="0">
                        <a:solidFill>
                          <a:srgbClr val="000000"/>
                        </a:solidFill>
                        <a:effectLst/>
                        <a:latin typeface="Arial"/>
                      </a:endParaRPr>
                    </a:p>
                  </a:txBody>
                  <a:tcPr marL="7256" marR="7256" marT="7256" marB="0" anchor="ctr"/>
                </a:tc>
                <a:tc>
                  <a:txBody>
                    <a:bodyPr/>
                    <a:lstStyle/>
                    <a:p>
                      <a:pPr algn="ctr" fontAlgn="ctr"/>
                      <a:endParaRPr lang="he-IL" sz="1400" b="0" i="0" u="none" strike="noStrike">
                        <a:solidFill>
                          <a:srgbClr val="000000"/>
                        </a:solidFill>
                        <a:effectLst/>
                        <a:latin typeface="Arial"/>
                      </a:endParaRPr>
                    </a:p>
                  </a:txBody>
                  <a:tcPr marL="7256" marR="7256" marT="7256" marB="0" anchor="ctr"/>
                </a:tc>
                <a:tc>
                  <a:txBody>
                    <a:bodyPr/>
                    <a:lstStyle/>
                    <a:p>
                      <a:pPr algn="ctr" fontAlgn="ct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09"/>
                  </a:ext>
                </a:extLst>
              </a:tr>
              <a:tr h="398046">
                <a:tc>
                  <a:txBody>
                    <a:bodyPr/>
                    <a:lstStyle/>
                    <a:p>
                      <a:pPr algn="l" rtl="1" fontAlgn="ctr"/>
                      <a:r>
                        <a:rPr lang="he-IL" sz="1600" u="none" strike="noStrike" dirty="0">
                          <a:effectLst/>
                        </a:rPr>
                        <a:t>חקלאות</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2.64</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3.91</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10"/>
                  </a:ext>
                </a:extLst>
              </a:tr>
              <a:tr h="398046">
                <a:tc>
                  <a:txBody>
                    <a:bodyPr/>
                    <a:lstStyle/>
                    <a:p>
                      <a:pPr algn="l" rtl="1" fontAlgn="ctr"/>
                      <a:r>
                        <a:rPr lang="he-IL" sz="1600" u="none" strike="noStrike" dirty="0">
                          <a:effectLst/>
                        </a:rPr>
                        <a:t>בניה</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6.69</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22.48</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11"/>
                  </a:ext>
                </a:extLst>
              </a:tr>
              <a:tr h="398046">
                <a:tc>
                  <a:txBody>
                    <a:bodyPr/>
                    <a:lstStyle/>
                    <a:p>
                      <a:pPr algn="l" rtl="1" fontAlgn="ctr"/>
                      <a:r>
                        <a:rPr lang="he-IL" sz="1600" u="none" strike="noStrike" dirty="0">
                          <a:effectLst/>
                        </a:rPr>
                        <a:t>תעשיה</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23.58</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18.28</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12"/>
                  </a:ext>
                </a:extLst>
              </a:tr>
              <a:tr h="398046">
                <a:tc>
                  <a:txBody>
                    <a:bodyPr/>
                    <a:lstStyle/>
                    <a:p>
                      <a:pPr algn="l" rtl="1" fontAlgn="ctr"/>
                      <a:r>
                        <a:rPr lang="he-IL" sz="1600" u="none" strike="noStrike" dirty="0">
                          <a:effectLst/>
                        </a:rPr>
                        <a:t>שכר ריאלי לשעה (</a:t>
                      </a:r>
                      <a:r>
                        <a:rPr lang="he-IL" sz="1200" u="none" strike="noStrike" dirty="0">
                          <a:effectLst/>
                        </a:rPr>
                        <a:t>מחירי 2000</a:t>
                      </a:r>
                      <a:r>
                        <a:rPr lang="he-IL" sz="1600" u="none" strike="noStrike" dirty="0">
                          <a:effectLst/>
                        </a:rPr>
                        <a:t>)</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53.27</a:t>
                      </a:r>
                      <a:br>
                        <a:rPr lang="he-IL" sz="1400" u="none" strike="noStrike">
                          <a:effectLst/>
                        </a:rPr>
                      </a:br>
                      <a:r>
                        <a:rPr lang="he-IL" sz="1400" u="none" strike="noStrike">
                          <a:effectLst/>
                        </a:rPr>
                        <a:t>(65.26)</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33.12</a:t>
                      </a:r>
                      <a:br>
                        <a:rPr lang="he-IL" sz="1400" u="none" strike="noStrike" dirty="0">
                          <a:effectLst/>
                        </a:rPr>
                      </a:br>
                      <a:r>
                        <a:rPr lang="he-IL" sz="1400" u="none" strike="noStrike" dirty="0">
                          <a:effectLst/>
                        </a:rPr>
                        <a:t>(31.48)</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13"/>
                  </a:ext>
                </a:extLst>
              </a:tr>
              <a:tr h="199023">
                <a:tc>
                  <a:txBody>
                    <a:bodyPr/>
                    <a:lstStyle/>
                    <a:p>
                      <a:pPr algn="l" rtl="1" fontAlgn="ctr"/>
                      <a:r>
                        <a:rPr lang="he-IL" sz="1600" u="none" strike="noStrike" dirty="0">
                          <a:effectLst/>
                        </a:rPr>
                        <a:t>מספר תצפיות</a:t>
                      </a:r>
                      <a:endParaRPr lang="he-IL" sz="1600" b="0" i="0" u="none" strike="noStrike" dirty="0">
                        <a:solidFill>
                          <a:srgbClr val="000000"/>
                        </a:solidFill>
                        <a:effectLst/>
                        <a:latin typeface="Arial"/>
                      </a:endParaRPr>
                    </a:p>
                  </a:txBody>
                  <a:tcPr marL="7256" marR="7256" marT="7256" marB="0" anchor="ctr"/>
                </a:tc>
                <a:tc>
                  <a:txBody>
                    <a:bodyPr/>
                    <a:lstStyle/>
                    <a:p>
                      <a:pPr algn="ctr" fontAlgn="ctr"/>
                      <a:r>
                        <a:rPr lang="he-IL" sz="1400" u="none" strike="noStrike">
                          <a:effectLst/>
                        </a:rPr>
                        <a:t>243,674</a:t>
                      </a:r>
                      <a:endParaRPr lang="he-IL" sz="1400" b="0" i="0" u="none" strike="noStrike">
                        <a:solidFill>
                          <a:srgbClr val="000000"/>
                        </a:solidFill>
                        <a:effectLst/>
                        <a:latin typeface="Arial"/>
                      </a:endParaRPr>
                    </a:p>
                  </a:txBody>
                  <a:tcPr marL="7256" marR="7256" marT="7256" marB="0" anchor="ctr"/>
                </a:tc>
                <a:tc>
                  <a:txBody>
                    <a:bodyPr/>
                    <a:lstStyle/>
                    <a:p>
                      <a:pPr algn="ctr" fontAlgn="ctr"/>
                      <a:r>
                        <a:rPr lang="he-IL" sz="1400" u="none" strike="noStrike" dirty="0">
                          <a:effectLst/>
                        </a:rPr>
                        <a:t>66,100</a:t>
                      </a:r>
                      <a:endParaRPr lang="he-IL" sz="1400" b="0" i="0" u="none" strike="noStrike" dirty="0">
                        <a:solidFill>
                          <a:srgbClr val="000000"/>
                        </a:solidFill>
                        <a:effectLst/>
                        <a:latin typeface="Arial"/>
                      </a:endParaRPr>
                    </a:p>
                  </a:txBody>
                  <a:tcPr marL="7256" marR="7256" marT="7256" marB="0" anchor="ctr"/>
                </a:tc>
                <a:extLst>
                  <a:ext uri="{0D108BD9-81ED-4DB2-BD59-A6C34878D82A}">
                    <a16:rowId xmlns:a16="http://schemas.microsoft.com/office/drawing/2014/main" val="10014"/>
                  </a:ext>
                </a:extLst>
              </a:tr>
              <a:tr h="155901">
                <a:tc>
                  <a:txBody>
                    <a:bodyPr/>
                    <a:lstStyle/>
                    <a:p>
                      <a:pPr algn="l" fontAlgn="ctr"/>
                      <a:r>
                        <a:rPr lang="en-US" sz="800" u="none" strike="noStrike">
                          <a:effectLst/>
                        </a:rPr>
                        <a:t>Standard deviation in parentheses.</a:t>
                      </a:r>
                      <a:endParaRPr lang="en-US" sz="800" b="0" i="0" u="none" strike="noStrike">
                        <a:solidFill>
                          <a:srgbClr val="000000"/>
                        </a:solidFill>
                        <a:effectLst/>
                        <a:latin typeface="Arial"/>
                      </a:endParaRPr>
                    </a:p>
                  </a:txBody>
                  <a:tcPr marL="7256" marR="7256" marT="7256" marB="0" anchor="ctr"/>
                </a:tc>
                <a:tc>
                  <a:txBody>
                    <a:bodyPr/>
                    <a:lstStyle/>
                    <a:p>
                      <a:pPr algn="ctr" fontAlgn="ctr"/>
                      <a:endParaRPr lang="he-IL" sz="800" b="0" i="0" u="none" strike="noStrike">
                        <a:solidFill>
                          <a:srgbClr val="000000"/>
                        </a:solidFill>
                        <a:effectLst/>
                        <a:latin typeface="Arial"/>
                      </a:endParaRPr>
                    </a:p>
                  </a:txBody>
                  <a:tcPr marL="7256" marR="7256" marT="7256" marB="0" anchor="ctr"/>
                </a:tc>
                <a:tc>
                  <a:txBody>
                    <a:bodyPr/>
                    <a:lstStyle/>
                    <a:p>
                      <a:pPr algn="ctr" fontAlgn="ctr"/>
                      <a:endParaRPr lang="he-IL" sz="800" b="0" i="0" u="none" strike="noStrike">
                        <a:solidFill>
                          <a:srgbClr val="000000"/>
                        </a:solidFill>
                        <a:effectLst/>
                        <a:latin typeface="Arial"/>
                      </a:endParaRPr>
                    </a:p>
                  </a:txBody>
                  <a:tcPr marL="7256" marR="7256" marT="7256" marB="0" anchor="ctr"/>
                </a:tc>
                <a:extLst>
                  <a:ext uri="{0D108BD9-81ED-4DB2-BD59-A6C34878D82A}">
                    <a16:rowId xmlns:a16="http://schemas.microsoft.com/office/drawing/2014/main" val="10015"/>
                  </a:ext>
                </a:extLst>
              </a:tr>
              <a:tr h="155901">
                <a:tc gridSpan="3">
                  <a:txBody>
                    <a:bodyPr/>
                    <a:lstStyle/>
                    <a:p>
                      <a:pPr algn="l" fontAlgn="ctr"/>
                      <a:r>
                        <a:rPr lang="en-US" sz="800" u="none" strike="noStrike" dirty="0">
                          <a:effectLst/>
                        </a:rPr>
                        <a:t>Source: Author's calculations from matched  Labor Force Surveys and Income Surveys 1998-2006 (CBS).</a:t>
                      </a:r>
                      <a:endParaRPr lang="en-US" sz="800" b="0" i="0" u="none" strike="noStrike" dirty="0">
                        <a:solidFill>
                          <a:srgbClr val="000000"/>
                        </a:solidFill>
                        <a:effectLst/>
                        <a:latin typeface="Arial"/>
                      </a:endParaRPr>
                    </a:p>
                  </a:txBody>
                  <a:tcPr marL="7256" marR="7256" marT="7256" marB="0" anchor="ct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724377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696187167"/>
              </p:ext>
            </p:extLst>
          </p:nvPr>
        </p:nvGraphicFramePr>
        <p:xfrm>
          <a:off x="1219200" y="533401"/>
          <a:ext cx="7620000"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9358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104943460"/>
              </p:ext>
            </p:extLst>
          </p:nvPr>
        </p:nvGraphicFramePr>
        <p:xfrm>
          <a:off x="1295400" y="381000"/>
          <a:ext cx="7448916" cy="60813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3487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457200"/>
            <a:ext cx="8001000" cy="6586418"/>
          </a:xfrm>
          <a:prstGeom prst="rect">
            <a:avLst/>
          </a:prstGeom>
          <a:noFill/>
        </p:spPr>
        <p:txBody>
          <a:bodyPr wrap="square" rtlCol="0">
            <a:spAutoFit/>
          </a:bodyPr>
          <a:lstStyle/>
          <a:p>
            <a:pPr algn="ctr" rtl="1"/>
            <a:r>
              <a:rPr lang="he-IL" sz="2200" b="1" u="sng" dirty="0" smtClean="0">
                <a:latin typeface="David" panose="020E0502060401010101" pitchFamily="34" charset="-79"/>
                <a:cs typeface="David" panose="020E0502060401010101" pitchFamily="34" charset="-79"/>
              </a:rPr>
              <a:t>בעיות באמידת ההשפעה של הזרים על ישראלים</a:t>
            </a:r>
            <a:endParaRPr lang="en-US" sz="2200" b="1" u="sng" dirty="0" smtClean="0">
              <a:latin typeface="David" panose="020E0502060401010101" pitchFamily="34" charset="-79"/>
              <a:cs typeface="David" panose="020E0502060401010101" pitchFamily="34" charset="-79"/>
            </a:endParaRPr>
          </a:p>
          <a:p>
            <a:pPr algn="ctr" rtl="1"/>
            <a:endParaRPr lang="en-US" dirty="0" smtClean="0">
              <a:latin typeface="David" panose="020E0502060401010101" pitchFamily="34" charset="-79"/>
              <a:cs typeface="David" panose="020E0502060401010101" pitchFamily="34" charset="-79"/>
            </a:endParaRPr>
          </a:p>
          <a:p>
            <a:pPr marL="285750" indent="-285750" algn="r" rtl="1">
              <a:buFont typeface="Arial" panose="020B0604020202020204" pitchFamily="34" charset="0"/>
              <a:buChar char="•"/>
            </a:pPr>
            <a:r>
              <a:rPr lang="he-IL" dirty="0" smtClean="0"/>
              <a:t>נתונים בעיתיים- חלוקת הזרים בין ענפי המשק לא ברורה.</a:t>
            </a:r>
          </a:p>
          <a:p>
            <a:pPr algn="r" rtl="1"/>
            <a:r>
              <a:rPr lang="he-IL" dirty="0" smtClean="0"/>
              <a:t>                            אין נתונים על </a:t>
            </a:r>
            <a:r>
              <a:rPr lang="he-IL" dirty="0" err="1" smtClean="0"/>
              <a:t>מאפיני</a:t>
            </a:r>
            <a:r>
              <a:rPr lang="he-IL" dirty="0" smtClean="0"/>
              <a:t> הזרים.</a:t>
            </a:r>
          </a:p>
          <a:p>
            <a:pPr algn="r" rtl="1"/>
            <a:endParaRPr lang="he-IL" dirty="0"/>
          </a:p>
          <a:p>
            <a:pPr marL="285750" indent="-285750" algn="r" rtl="1">
              <a:buFont typeface="Arial" panose="020B0604020202020204" pitchFamily="34" charset="0"/>
              <a:buChar char="•"/>
            </a:pPr>
            <a:r>
              <a:rPr lang="he-IL" dirty="0" smtClean="0"/>
              <a:t>בעיות מתודולוגיות - מדיניות </a:t>
            </a:r>
            <a:r>
              <a:rPr lang="he-IL" dirty="0"/>
              <a:t>קביעת </a:t>
            </a:r>
            <a:r>
              <a:rPr lang="he-IL" dirty="0" smtClean="0"/>
              <a:t>מכסות הזרים </a:t>
            </a:r>
            <a:r>
              <a:rPr lang="he-IL" dirty="0"/>
              <a:t>בענפים השונים מעלה חשש של סיבתיות הפוכה (</a:t>
            </a:r>
            <a:r>
              <a:rPr lang="en-US" dirty="0"/>
              <a:t>reverse causality</a:t>
            </a:r>
            <a:r>
              <a:rPr lang="he-IL" dirty="0"/>
              <a:t>) בין תעסוקת הזרים ותעסוקת המקומיים. </a:t>
            </a:r>
            <a:endParaRPr lang="he-IL" dirty="0" smtClean="0"/>
          </a:p>
          <a:p>
            <a:pPr marL="285750" indent="-285750" algn="r" rtl="1">
              <a:buFont typeface="Arial" panose="020B0604020202020204" pitchFamily="34" charset="0"/>
              <a:buChar char="•"/>
            </a:pPr>
            <a:endParaRPr lang="he-IL" dirty="0"/>
          </a:p>
          <a:p>
            <a:pPr algn="r" rtl="1"/>
            <a:r>
              <a:rPr lang="he-IL" dirty="0" smtClean="0"/>
              <a:t>    ירידה בתעסוקת </a:t>
            </a:r>
            <a:r>
              <a:rPr lang="he-IL" dirty="0"/>
              <a:t>מקומיים בענף מסוים </a:t>
            </a:r>
            <a:r>
              <a:rPr lang="he-IL" dirty="0" smtClean="0"/>
              <a:t>                    הגדלת </a:t>
            </a:r>
            <a:r>
              <a:rPr lang="he-IL" dirty="0"/>
              <a:t>מספר העובדים הזרים </a:t>
            </a:r>
            <a:endParaRPr lang="he-IL" dirty="0" smtClean="0"/>
          </a:p>
          <a:p>
            <a:pPr algn="r" rtl="1"/>
            <a:r>
              <a:rPr lang="he-IL" dirty="0" smtClean="0"/>
              <a:t>				      ???</a:t>
            </a:r>
          </a:p>
          <a:p>
            <a:pPr algn="r" rtl="1"/>
            <a:r>
              <a:rPr lang="he-IL" dirty="0" smtClean="0"/>
              <a:t>			</a:t>
            </a:r>
          </a:p>
          <a:p>
            <a:pPr algn="r" rtl="1"/>
            <a:r>
              <a:rPr lang="he-IL" dirty="0"/>
              <a:t>	</a:t>
            </a:r>
            <a:r>
              <a:rPr lang="he-IL" dirty="0" smtClean="0"/>
              <a:t>		       </a:t>
            </a:r>
            <a:r>
              <a:rPr lang="he-IL" sz="2200" b="1" u="sng" dirty="0" smtClean="0">
                <a:latin typeface="David" panose="020E0502060401010101" pitchFamily="34" charset="-79"/>
                <a:cs typeface="David" panose="020E0502060401010101" pitchFamily="34" charset="-79"/>
              </a:rPr>
              <a:t>פתרונות</a:t>
            </a:r>
          </a:p>
          <a:p>
            <a:pPr algn="r" rtl="1"/>
            <a:r>
              <a:rPr lang="he-IL" dirty="0" smtClean="0">
                <a:latin typeface="David" panose="020E0502060401010101" pitchFamily="34" charset="-79"/>
                <a:cs typeface="+mj-cs"/>
              </a:rPr>
              <a:t>נתונים-לא משתמשים בחלוקה של הזרים בין ענפי המשק אלא במספרם הכולל.</a:t>
            </a:r>
            <a:endParaRPr lang="he-IL" dirty="0">
              <a:latin typeface="David" panose="020E0502060401010101" pitchFamily="34" charset="-79"/>
              <a:cs typeface="+mj-cs"/>
            </a:endParaRPr>
          </a:p>
          <a:p>
            <a:pPr algn="r" rtl="1"/>
            <a:endParaRPr lang="he-IL" dirty="0" smtClean="0">
              <a:cs typeface="+mj-cs"/>
            </a:endParaRPr>
          </a:p>
          <a:p>
            <a:pPr algn="r" rtl="1"/>
            <a:r>
              <a:rPr lang="he-IL" dirty="0" smtClean="0">
                <a:cs typeface="+mj-cs"/>
              </a:rPr>
              <a:t>מתודולוגיה-אמידה מתבצעת בשיטת </a:t>
            </a:r>
            <a:r>
              <a:rPr lang="he-IL" dirty="0">
                <a:cs typeface="+mj-cs"/>
              </a:rPr>
              <a:t>משתני עזר (</a:t>
            </a:r>
            <a:r>
              <a:rPr lang="en-US" dirty="0">
                <a:cs typeface="+mj-cs"/>
              </a:rPr>
              <a:t>IV</a:t>
            </a:r>
            <a:r>
              <a:rPr lang="he-IL" dirty="0">
                <a:cs typeface="+mj-cs"/>
              </a:rPr>
              <a:t>). </a:t>
            </a:r>
            <a:endParaRPr lang="he-IL" dirty="0" smtClean="0">
              <a:cs typeface="+mj-cs"/>
            </a:endParaRPr>
          </a:p>
          <a:p>
            <a:pPr algn="r" rtl="1"/>
            <a:r>
              <a:rPr lang="he-IL" dirty="0" smtClean="0">
                <a:cs typeface="+mj-cs"/>
              </a:rPr>
              <a:t>תחת </a:t>
            </a:r>
            <a:r>
              <a:rPr lang="he-IL" dirty="0">
                <a:cs typeface="+mj-cs"/>
              </a:rPr>
              <a:t>ההנחה שקיים קשר בין מספר הפלסטינים והעובדים הזרים במשק הישראלי </a:t>
            </a:r>
            <a:r>
              <a:rPr lang="he-IL" dirty="0" smtClean="0">
                <a:cs typeface="+mj-cs"/>
              </a:rPr>
              <a:t>לבין </a:t>
            </a:r>
            <a:r>
              <a:rPr lang="he-IL" dirty="0">
                <a:cs typeface="+mj-cs"/>
              </a:rPr>
              <a:t>ימי הסגרים מהגדה המערבית ובנפרד מעזה </a:t>
            </a:r>
            <a:r>
              <a:rPr lang="he-IL" dirty="0" smtClean="0">
                <a:cs typeface="+mj-cs"/>
              </a:rPr>
              <a:t>ובהנחה </a:t>
            </a:r>
            <a:r>
              <a:rPr lang="he-IL" dirty="0">
                <a:cs typeface="+mj-cs"/>
              </a:rPr>
              <a:t>שהסגרים אינם משפיעים ישירות על תעסוקת ושכר המקומיים אלא בצורה עקיפה דרך השפעתם על מספר הפלסטינים והזרים, הסגרים משמשים כמשתני עזר למספר העובדים הפלסטינים והזרים.</a:t>
            </a:r>
            <a:endParaRPr lang="en-US" dirty="0">
              <a:cs typeface="+mj-cs"/>
            </a:endParaRPr>
          </a:p>
          <a:p>
            <a:pPr algn="r" rtl="1"/>
            <a:endParaRPr lang="he-IL" dirty="0" smtClean="0"/>
          </a:p>
          <a:p>
            <a:pPr algn="r" rtl="1"/>
            <a:endParaRPr lang="he-IL" dirty="0" smtClean="0">
              <a:latin typeface="David" panose="020E0502060401010101" pitchFamily="34" charset="-79"/>
              <a:cs typeface="David" panose="020E0502060401010101" pitchFamily="34" charset="-79"/>
            </a:endParaRPr>
          </a:p>
          <a:p>
            <a:pPr lvl="1" algn="r" rtl="1"/>
            <a:endParaRPr lang="en-US" dirty="0" smtClean="0">
              <a:latin typeface="David" panose="020E0502060401010101" pitchFamily="34" charset="-79"/>
              <a:cs typeface="David" panose="020E0502060401010101" pitchFamily="34" charset="-79"/>
            </a:endParaRPr>
          </a:p>
          <a:p>
            <a:pPr algn="r" rtl="1"/>
            <a:endParaRPr lang="en-US" dirty="0"/>
          </a:p>
        </p:txBody>
      </p:sp>
      <p:sp>
        <p:nvSpPr>
          <p:cNvPr id="6" name="Left-Right Arrow 5"/>
          <p:cNvSpPr/>
          <p:nvPr/>
        </p:nvSpPr>
        <p:spPr>
          <a:xfrm>
            <a:off x="4191000" y="2743200"/>
            <a:ext cx="1066800" cy="2911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7540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3938928C2EE15146AFEC6527D0FF9201" ma:contentTypeVersion="1" ma:contentTypeDescription="צור מסמך חדש." ma:contentTypeScope="" ma:versionID="dd2e889350f60607b32dd65ff8bbb292">
  <xsd:schema xmlns:xsd="http://www.w3.org/2001/XMLSchema" xmlns:xs="http://www.w3.org/2001/XMLSchema" xmlns:p="http://schemas.microsoft.com/office/2006/metadata/properties" xmlns:ns1="http://schemas.microsoft.com/sharepoint/v3" targetNamespace="http://schemas.microsoft.com/office/2006/metadata/properties" ma:root="true" ma:fieldsID="75d0be1c5bbf6cd520794c7c6a47399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hidden="true" ma:internalName="PublishingStartDate">
      <xsd:simpleType>
        <xsd:restriction base="dms:Unknown"/>
      </xsd:simpleType>
    </xsd:element>
    <xsd:element name="PublishingExpirationDate" ma:index="9"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B316F6F-2DE7-44E8-A1B3-44FC875DC1F5}"/>
</file>

<file path=customXml/itemProps2.xml><?xml version="1.0" encoding="utf-8"?>
<ds:datastoreItem xmlns:ds="http://schemas.openxmlformats.org/officeDocument/2006/customXml" ds:itemID="{4DE1D21D-A6F9-4147-9BC2-126BA6788B11}"/>
</file>

<file path=customXml/itemProps3.xml><?xml version="1.0" encoding="utf-8"?>
<ds:datastoreItem xmlns:ds="http://schemas.openxmlformats.org/officeDocument/2006/customXml" ds:itemID="{56C710AE-7AF5-4DC1-897A-4A3A2DAAA850}"/>
</file>

<file path=docProps/app.xml><?xml version="1.0" encoding="utf-8"?>
<Properties xmlns="http://schemas.openxmlformats.org/officeDocument/2006/extended-properties" xmlns:vt="http://schemas.openxmlformats.org/officeDocument/2006/docPropsVTypes">
  <Template>Solstice</Template>
  <TotalTime>10622</TotalTime>
  <Words>1550</Words>
  <Application>Microsoft Office PowerPoint</Application>
  <PresentationFormat>On-screen Show (4:3)</PresentationFormat>
  <Paragraphs>497</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David</vt:lpstr>
      <vt:lpstr>Gill Sans MT</vt:lpstr>
      <vt:lpstr>Times New Roman</vt:lpstr>
      <vt:lpstr>Verdana</vt:lpstr>
      <vt:lpstr>Wingdings 2</vt:lpstr>
      <vt:lpstr>Solstice</vt:lpstr>
      <vt:lpstr>  השפעת העובדים הזרים על תעסוקה ושכר של עובדים ישראלים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placing children in foster care increase their adult criminality?</dc:title>
  <dc:creator>lab13</dc:creator>
  <cp:lastModifiedBy>Tzabar Vered</cp:lastModifiedBy>
  <cp:revision>172</cp:revision>
  <cp:lastPrinted>2018-01-16T12:08:31Z</cp:lastPrinted>
  <dcterms:created xsi:type="dcterms:W3CDTF">2017-12-13T13:20:05Z</dcterms:created>
  <dcterms:modified xsi:type="dcterms:W3CDTF">2018-01-17T12:22:01Z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0x0101003938928C2EE15146AFEC6527D0FF9201</vt:lpwstr>
  </property>
</Properties>
</file>