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57" r:id="rId4"/>
    <p:sldId id="260" r:id="rId5"/>
    <p:sldId id="262"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28"/>
  </p:normalViewPr>
  <p:slideViewPr>
    <p:cSldViewPr snapToGrid="0">
      <p:cViewPr varScale="1">
        <p:scale>
          <a:sx n="108" d="100"/>
          <a:sy n="108" d="100"/>
        </p:scale>
        <p:origin x="22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fael Afriat" userId="9b03f41c-d9ab-44d4-a305-19e4c3baa96d" providerId="ADAL" clId="{2CB6A76E-5509-400C-92FD-418C76B0134D}"/>
    <pc:docChg chg="custSel modSld">
      <pc:chgData name="Refael Afriat" userId="9b03f41c-d9ab-44d4-a305-19e4c3baa96d" providerId="ADAL" clId="{2CB6A76E-5509-400C-92FD-418C76B0134D}" dt="2024-05-08T12:08:08.948" v="130" actId="20577"/>
      <pc:docMkLst>
        <pc:docMk/>
      </pc:docMkLst>
      <pc:sldChg chg="modSp mod">
        <pc:chgData name="Refael Afriat" userId="9b03f41c-d9ab-44d4-a305-19e4c3baa96d" providerId="ADAL" clId="{2CB6A76E-5509-400C-92FD-418C76B0134D}" dt="2024-05-08T12:08:08.948" v="130" actId="20577"/>
        <pc:sldMkLst>
          <pc:docMk/>
          <pc:sldMk cId="576594078" sldId="266"/>
        </pc:sldMkLst>
        <pc:spChg chg="mod">
          <ac:chgData name="Refael Afriat" userId="9b03f41c-d9ab-44d4-a305-19e4c3baa96d" providerId="ADAL" clId="{2CB6A76E-5509-400C-92FD-418C76B0134D}" dt="2024-05-08T12:08:08.948" v="130" actId="20577"/>
          <ac:spMkLst>
            <pc:docMk/>
            <pc:sldMk cId="576594078" sldId="266"/>
            <ac:spMk id="4" creationId="{5827293B-1A3F-E743-6C85-8840081BA0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6E1E1-B434-7845-B7EB-5574849831D6}" type="datetimeFigureOut">
              <a:rPr lang="en-IL" smtClean="0"/>
              <a:t>05/08/2024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B840C-E9B4-8E48-805A-74F97C8B76C1}" type="slidenum">
              <a:rPr lang="en-IL" smtClean="0"/>
              <a:t>‹#›</a:t>
            </a:fld>
            <a:endParaRPr lang="en-IL"/>
          </a:p>
        </p:txBody>
      </p:sp>
    </p:spTree>
    <p:extLst>
      <p:ext uri="{BB962C8B-B14F-4D97-AF65-F5344CB8AC3E}">
        <p14:creationId xmlns:p14="http://schemas.microsoft.com/office/powerpoint/2010/main" val="14727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tx1"/>
                </a:solidFill>
                <a:latin typeface="David" panose="020E0502060401010101" pitchFamily="34" charset="-79"/>
                <a:cs typeface="David" panose="020E0502060401010101" pitchFamily="34" charset="-79"/>
              </a:rPr>
              <a:t>צרכים (פיזיים, מנטליים וכלכליים) . במציאות שבה המשאבים מוגבלים, לעיתים נדרשות החלטות פוליטיות שיכולות להביא למאבקים פנימיים על הקצאת המשאבים. ההחלטה להקצאת משאבים לא תהיה לגופו של עניין אלא שיקולים אלקטורליים הם אלה שיצבעו את הדבר הזה. לכן, אם אנחנו רואים שזה קיים בציבור, אפשר להניח שזה יהיה גם בהליך קבלת ההחלטות.  לתת את החטופים כדוגמה – גם ההחלטה עם אילו משפחות חטופים להיפגש עברה פוליטיזציה. אז על אחת כמה וכמה נושא שאינו בזרקור המהפכה המשפטית או המלחה בעזה.  </a:t>
            </a:r>
          </a:p>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A9FB840C-E9B4-8E48-805A-74F97C8B76C1}" type="slidenum">
              <a:rPr lang="en-IL" smtClean="0"/>
              <a:t>4</a:t>
            </a:fld>
            <a:endParaRPr lang="en-IL"/>
          </a:p>
        </p:txBody>
      </p:sp>
    </p:spTree>
    <p:extLst>
      <p:ext uri="{BB962C8B-B14F-4D97-AF65-F5344CB8AC3E}">
        <p14:creationId xmlns:p14="http://schemas.microsoft.com/office/powerpoint/2010/main" val="126775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כפועל יוצא, אנחנו מנסות להבין מה משפיע על תפיסות רווחה, במיוחד במצבי משבר. אנחנו טוענות כי מחקר זה שנוגע לקיטוב בזמן הרפורמה המשפטית מהווה אבן דרך להבנת תפיסות רווחה בזמן המלחמה ולאחר המלחמה.</a:t>
            </a:r>
            <a:endParaRPr lang="en-IL" dirty="0"/>
          </a:p>
        </p:txBody>
      </p:sp>
      <p:sp>
        <p:nvSpPr>
          <p:cNvPr id="4" name="Slide Number Placeholder 3"/>
          <p:cNvSpPr>
            <a:spLocks noGrp="1"/>
          </p:cNvSpPr>
          <p:nvPr>
            <p:ph type="sldNum" sz="quarter" idx="5"/>
          </p:nvPr>
        </p:nvSpPr>
        <p:spPr/>
        <p:txBody>
          <a:bodyPr/>
          <a:lstStyle/>
          <a:p>
            <a:fld id="{A9FB840C-E9B4-8E48-805A-74F97C8B76C1}" type="slidenum">
              <a:rPr lang="en-IL" smtClean="0"/>
              <a:t>5</a:t>
            </a:fld>
            <a:endParaRPr lang="en-IL"/>
          </a:p>
        </p:txBody>
      </p:sp>
    </p:spTree>
    <p:extLst>
      <p:ext uri="{BB962C8B-B14F-4D97-AF65-F5344CB8AC3E}">
        <p14:creationId xmlns:p14="http://schemas.microsoft.com/office/powerpoint/2010/main" val="183462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A9FB840C-E9B4-8E48-805A-74F97C8B76C1}" type="slidenum">
              <a:rPr lang="en-IL" smtClean="0"/>
              <a:t>6</a:t>
            </a:fld>
            <a:endParaRPr lang="en-IL"/>
          </a:p>
        </p:txBody>
      </p:sp>
    </p:spTree>
    <p:extLst>
      <p:ext uri="{BB962C8B-B14F-4D97-AF65-F5344CB8AC3E}">
        <p14:creationId xmlns:p14="http://schemas.microsoft.com/office/powerpoint/2010/main" val="171732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A9FB840C-E9B4-8E48-805A-74F97C8B76C1}" type="slidenum">
              <a:rPr lang="en-IL" smtClean="0"/>
              <a:t>8</a:t>
            </a:fld>
            <a:endParaRPr lang="en-IL"/>
          </a:p>
        </p:txBody>
      </p:sp>
    </p:spTree>
    <p:extLst>
      <p:ext uri="{BB962C8B-B14F-4D97-AF65-F5344CB8AC3E}">
        <p14:creationId xmlns:p14="http://schemas.microsoft.com/office/powerpoint/2010/main" val="328007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defTabSz="457200" rtl="1">
              <a:lnSpc>
                <a:spcPct val="150000"/>
              </a:lnSpc>
              <a:buFont typeface="Arial" panose="020B0604020202020204" pitchFamily="34" charset="0"/>
              <a:buChar char="•"/>
            </a:pPr>
            <a:r>
              <a:rPr lang="he-IL" sz="1200" dirty="0">
                <a:solidFill>
                  <a:schemeClr val="tx1"/>
                </a:solidFill>
                <a:latin typeface="David" panose="020E0502060401010101" pitchFamily="34" charset="-79"/>
                <a:cs typeface="David" panose="020E0502060401010101" pitchFamily="34" charset="-79"/>
              </a:rPr>
              <a:t>נדמה כי הקיטוב הפוליטי שפקד את החברה הישראלית בשנה שעברה </a:t>
            </a:r>
            <a:r>
              <a:rPr lang="he-IL" sz="1200" dirty="0" err="1">
                <a:solidFill>
                  <a:schemeClr val="tx1"/>
                </a:solidFill>
                <a:latin typeface="David" panose="020E0502060401010101" pitchFamily="34" charset="-79"/>
                <a:cs typeface="David" panose="020E0502060401010101" pitchFamily="34" charset="-79"/>
              </a:rPr>
              <a:t>ניגדם</a:t>
            </a:r>
            <a:r>
              <a:rPr lang="he-IL" sz="1200" dirty="0">
                <a:solidFill>
                  <a:schemeClr val="tx1"/>
                </a:solidFill>
                <a:latin typeface="David" panose="020E0502060401010101" pitchFamily="34" charset="-79"/>
                <a:cs typeface="David" panose="020E0502060401010101" pitchFamily="34" charset="-79"/>
              </a:rPr>
              <a:t> לאור אירועי השבעה באוקטובר.</a:t>
            </a:r>
          </a:p>
          <a:p>
            <a:pPr marL="342900" indent="-342900" algn="just" defTabSz="457200" rtl="1">
              <a:lnSpc>
                <a:spcPct val="150000"/>
              </a:lnSpc>
              <a:buFont typeface="Arial" panose="020B0604020202020204" pitchFamily="34" charset="0"/>
              <a:buChar char="•"/>
            </a:pPr>
            <a:r>
              <a:rPr lang="he-IL" sz="1200" dirty="0">
                <a:solidFill>
                  <a:schemeClr val="tx1"/>
                </a:solidFill>
                <a:latin typeface="David" panose="020E0502060401010101" pitchFamily="34" charset="-79"/>
                <a:cs typeface="David" panose="020E0502060401010101" pitchFamily="34" charset="-79"/>
              </a:rPr>
              <a:t>אומנם, ככל שהמלחמה בעזה החריפה ורבבות של אזרחים פונו מבתיהם בצפון, כך המחלוקות והשסעים בין ימין ושמאל גברו.</a:t>
            </a:r>
          </a:p>
          <a:p>
            <a:pPr marL="342900" indent="-342900" algn="just" defTabSz="457200" rtl="1">
              <a:lnSpc>
                <a:spcPct val="150000"/>
              </a:lnSpc>
              <a:buFont typeface="Arial" panose="020B0604020202020204" pitchFamily="34" charset="0"/>
              <a:buChar char="•"/>
            </a:pPr>
            <a:r>
              <a:rPr lang="he-IL" sz="1200" dirty="0">
                <a:solidFill>
                  <a:schemeClr val="tx1"/>
                </a:solidFill>
                <a:latin typeface="David" panose="020E0502060401010101" pitchFamily="34" charset="-79"/>
                <a:cs typeface="David" panose="020E0502060401010101" pitchFamily="34" charset="-79"/>
              </a:rPr>
              <a:t>לאור ממצאי המחקר הנוכחי, נראה כי משברים כלכליים, פוליטיים וביטחוניים כאחד יוצרים סביבה עוינת פוליטית ומעמידים בסכנה את ערכי השלטון הדמוקרטי הנשען על שוויון, חירות וזכויות אדם ואזרח.</a:t>
            </a:r>
          </a:p>
        </p:txBody>
      </p:sp>
      <p:sp>
        <p:nvSpPr>
          <p:cNvPr id="4" name="Slide Number Placeholder 3"/>
          <p:cNvSpPr>
            <a:spLocks noGrp="1"/>
          </p:cNvSpPr>
          <p:nvPr>
            <p:ph type="sldNum" sz="quarter" idx="5"/>
          </p:nvPr>
        </p:nvSpPr>
        <p:spPr/>
        <p:txBody>
          <a:bodyPr/>
          <a:lstStyle/>
          <a:p>
            <a:fld id="{A9FB840C-E9B4-8E48-805A-74F97C8B76C1}" type="slidenum">
              <a:rPr lang="en-IL" smtClean="0"/>
              <a:t>12</a:t>
            </a:fld>
            <a:endParaRPr lang="en-IL"/>
          </a:p>
        </p:txBody>
      </p:sp>
    </p:spTree>
    <p:extLst>
      <p:ext uri="{BB962C8B-B14F-4D97-AF65-F5344CB8AC3E}">
        <p14:creationId xmlns:p14="http://schemas.microsoft.com/office/powerpoint/2010/main" val="391741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A9FB840C-E9B4-8E48-805A-74F97C8B76C1}" type="slidenum">
              <a:rPr lang="en-IL" smtClean="0"/>
              <a:t>14</a:t>
            </a:fld>
            <a:endParaRPr lang="en-IL"/>
          </a:p>
        </p:txBody>
      </p:sp>
    </p:spTree>
    <p:extLst>
      <p:ext uri="{BB962C8B-B14F-4D97-AF65-F5344CB8AC3E}">
        <p14:creationId xmlns:p14="http://schemas.microsoft.com/office/powerpoint/2010/main" val="166882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6662-BED8-C0A8-F175-FDDEF420F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CBC37C78-BDCD-FC07-19AA-77632B858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EA2C4AFD-1F87-FA9E-779C-80D9C8B56437}"/>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3DF5B99C-853E-F3A7-962E-13169092F11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5CF05D8-C09A-4034-A565-23C9E337F617}"/>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150124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C9F2-BA69-7246-67A6-8B7E850FCC4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E48DC7E8-BB41-7656-4BAE-9CEBE1C3E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D65DC25-FF50-7340-94C1-12173CA654F9}"/>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B846E1FD-95BA-314B-A5C4-5557B18D555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301626A-EF0B-6A70-E09C-BA7F50254890}"/>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191694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4FE4F4-A858-01B9-B73A-D66B4FF32C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47047C6-31D0-4B39-A244-BC1A829ABA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4F1DC07-E54B-000C-CC3A-C70506816865}"/>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8B07A3FF-12F8-FC17-F440-A5EE9B3C907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3800307-4C07-DE5E-C229-F1CB61991F44}"/>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220966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FDBE-A104-C361-C74B-1120555E6A76}"/>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3CA2D012-A930-9AFF-95B7-4A26B6A30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CFF9B34-CBE0-C845-AB06-2C901BDD77CC}"/>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217B44CB-8115-9C06-7EF4-77715EA1457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BA71B74-733B-A315-EEF1-5C07A2D546A5}"/>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362139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D6C6-97EA-FA05-F386-FB02425D8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301615B4-8E60-611E-CA0B-D31BB74A67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3579E-E8A7-FA3D-373E-E3865DA44EA5}"/>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7E71FCF4-B947-B333-0500-FA19F5F86EF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E8D5BC12-80FB-03CB-A088-F44C9F8C3074}"/>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199422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2781-BAA7-4CD8-09A3-C755D2A48227}"/>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F856676-8731-CB5D-0377-9B6181B59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A547ED2E-7C21-3B1B-9F2F-9844090B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CF9B289-7A1A-DAF5-CB53-131F976C172F}"/>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6" name="Footer Placeholder 5">
            <a:extLst>
              <a:ext uri="{FF2B5EF4-FFF2-40B4-BE49-F238E27FC236}">
                <a16:creationId xmlns:a16="http://schemas.microsoft.com/office/drawing/2014/main" id="{802FFD95-C963-1053-1331-F6EE87E757C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00C3A97-DCC1-2B3B-6EAB-31380BADD06B}"/>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2698766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D66C-D212-13A5-F490-FFE9EB813CA6}"/>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91031776-1FE9-3D7F-99A7-AEDAEEBAA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75A4D-CEF3-8293-38DA-605CC2315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6D4BA3D9-518A-30CB-6891-BDB43F285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D1B53-B809-F898-B8EA-51A5E9C1D6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8AB359DF-9727-8880-3FCC-74EBB0449DC9}"/>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8" name="Footer Placeholder 7">
            <a:extLst>
              <a:ext uri="{FF2B5EF4-FFF2-40B4-BE49-F238E27FC236}">
                <a16:creationId xmlns:a16="http://schemas.microsoft.com/office/drawing/2014/main" id="{27D1F9FF-1B50-056F-DBA5-AD213EE0F332}"/>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3E8F92C5-8C4F-9A9C-47F5-6E4BD4AB7C4C}"/>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388480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B32C-D0A9-B693-AB8E-1DBA9FBDB569}"/>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30E15442-66FC-B407-735D-7C57FF11FCB5}"/>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4" name="Footer Placeholder 3">
            <a:extLst>
              <a:ext uri="{FF2B5EF4-FFF2-40B4-BE49-F238E27FC236}">
                <a16:creationId xmlns:a16="http://schemas.microsoft.com/office/drawing/2014/main" id="{6DB808B5-C642-FE1E-3DB6-ECB5CBF2D44F}"/>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12A01164-3D87-62E8-5C39-BC98CC373A6B}"/>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310440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4526D-C58F-1C93-7DD8-713280AB7D9B}"/>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3" name="Footer Placeholder 2">
            <a:extLst>
              <a:ext uri="{FF2B5EF4-FFF2-40B4-BE49-F238E27FC236}">
                <a16:creationId xmlns:a16="http://schemas.microsoft.com/office/drawing/2014/main" id="{B8823C63-6062-89B1-C2F5-C219BA8D13F3}"/>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841B4C6C-2D6B-2793-34A7-2D7673D08304}"/>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8188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1B64-E413-F931-57BC-5490F7AED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A6B5AEDB-E7BD-03D1-8B75-5C46B83E4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1D2B9C32-6C38-00A0-9C52-B421CE147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FE12A5-6A39-64BE-93D8-768409B8E15A}"/>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6" name="Footer Placeholder 5">
            <a:extLst>
              <a:ext uri="{FF2B5EF4-FFF2-40B4-BE49-F238E27FC236}">
                <a16:creationId xmlns:a16="http://schemas.microsoft.com/office/drawing/2014/main" id="{002DA35F-380C-9306-EFE1-B2C1B2E99D95}"/>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C53A119E-D9E2-F313-9119-143B9C091ED6}"/>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294850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23B7-84BF-5B56-BF9A-4A7AAD2EA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E5370CE7-5D92-CE62-00A1-F48B36361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1D94FF59-0F42-E5FB-FD7A-863CAACFF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812C-3255-0444-3651-0615FEC9F4DD}"/>
              </a:ext>
            </a:extLst>
          </p:cNvPr>
          <p:cNvSpPr>
            <a:spLocks noGrp="1"/>
          </p:cNvSpPr>
          <p:nvPr>
            <p:ph type="dt" sz="half" idx="10"/>
          </p:nvPr>
        </p:nvSpPr>
        <p:spPr/>
        <p:txBody>
          <a:bodyPr/>
          <a:lstStyle/>
          <a:p>
            <a:fld id="{CEDD0110-2428-3D44-9FA1-8950D6F92331}" type="datetimeFigureOut">
              <a:rPr lang="en-IL" smtClean="0"/>
              <a:t>05/08/2024</a:t>
            </a:fld>
            <a:endParaRPr lang="en-IL"/>
          </a:p>
        </p:txBody>
      </p:sp>
      <p:sp>
        <p:nvSpPr>
          <p:cNvPr id="6" name="Footer Placeholder 5">
            <a:extLst>
              <a:ext uri="{FF2B5EF4-FFF2-40B4-BE49-F238E27FC236}">
                <a16:creationId xmlns:a16="http://schemas.microsoft.com/office/drawing/2014/main" id="{777C5998-AD54-2100-B893-B2F8BC02704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953035F-6EAC-4D2D-0758-9F4A90879CF0}"/>
              </a:ext>
            </a:extLst>
          </p:cNvPr>
          <p:cNvSpPr>
            <a:spLocks noGrp="1"/>
          </p:cNvSpPr>
          <p:nvPr>
            <p:ph type="sldNum" sz="quarter" idx="12"/>
          </p:nvPr>
        </p:nvSpPr>
        <p:spPr/>
        <p:txBody>
          <a:bodyPr/>
          <a:lstStyle/>
          <a:p>
            <a:fld id="{744E8CD8-17D2-BD48-B045-61B9571DA6A4}" type="slidenum">
              <a:rPr lang="en-IL" smtClean="0"/>
              <a:t>‹#›</a:t>
            </a:fld>
            <a:endParaRPr lang="en-IL"/>
          </a:p>
        </p:txBody>
      </p:sp>
    </p:spTree>
    <p:extLst>
      <p:ext uri="{BB962C8B-B14F-4D97-AF65-F5344CB8AC3E}">
        <p14:creationId xmlns:p14="http://schemas.microsoft.com/office/powerpoint/2010/main" val="13778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13E7B-48B7-5628-E455-6F3389613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8C2BE99A-4FCC-CC98-88E3-F43582FA8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F474898-CA58-1E9B-D34E-390DB543D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DD0110-2428-3D44-9FA1-8950D6F92331}" type="datetimeFigureOut">
              <a:rPr lang="en-IL" smtClean="0"/>
              <a:t>05/08/2024</a:t>
            </a:fld>
            <a:endParaRPr lang="en-IL"/>
          </a:p>
        </p:txBody>
      </p:sp>
      <p:sp>
        <p:nvSpPr>
          <p:cNvPr id="5" name="Footer Placeholder 4">
            <a:extLst>
              <a:ext uri="{FF2B5EF4-FFF2-40B4-BE49-F238E27FC236}">
                <a16:creationId xmlns:a16="http://schemas.microsoft.com/office/drawing/2014/main" id="{5672EC31-99F2-BA18-0E06-A48F4158D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3186EF3A-A7C8-5B97-56D5-1F21E92AE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4E8CD8-17D2-BD48-B045-61B9571DA6A4}" type="slidenum">
              <a:rPr lang="en-IL" smtClean="0"/>
              <a:t>‹#›</a:t>
            </a:fld>
            <a:endParaRPr lang="en-IL"/>
          </a:p>
        </p:txBody>
      </p:sp>
    </p:spTree>
    <p:extLst>
      <p:ext uri="{BB962C8B-B14F-4D97-AF65-F5344CB8AC3E}">
        <p14:creationId xmlns:p14="http://schemas.microsoft.com/office/powerpoint/2010/main" val="48167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clareta.treger@utoronto.ca" TargetMode="External"/><Relationship Id="rId5" Type="http://schemas.openxmlformats.org/officeDocument/2006/relationships/hyperlink" Target="mailto:galbitton@mail.tau.ac.il"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כותרת 1">
            <a:extLst>
              <a:ext uri="{FF2B5EF4-FFF2-40B4-BE49-F238E27FC236}">
                <a16:creationId xmlns:a16="http://schemas.microsoft.com/office/drawing/2014/main" id="{741562D4-74F6-775F-F366-374E80CA83E3}"/>
              </a:ext>
            </a:extLst>
          </p:cNvPr>
          <p:cNvSpPr txBox="1">
            <a:spLocks/>
          </p:cNvSpPr>
          <p:nvPr/>
        </p:nvSpPr>
        <p:spPr>
          <a:xfrm>
            <a:off x="1421364" y="1025912"/>
            <a:ext cx="9600204" cy="4739267"/>
          </a:xfrm>
          <a:prstGeom prst="rect">
            <a:avLst/>
          </a:prstGeom>
          <a:solidFill>
            <a:srgbClr val="FFFFFF">
              <a:alpha val="51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3600" b="1" dirty="0">
                <a:solidFill>
                  <a:schemeClr val="bg1"/>
                </a:solidFill>
                <a:latin typeface="David" panose="020E0502060401010101" pitchFamily="34" charset="-79"/>
                <a:cs typeface="David" panose="020E0502060401010101" pitchFamily="34" charset="-79"/>
              </a:rPr>
              <a:t>כשהפוליטיקה יורדת לפסים אישיים</a:t>
            </a:r>
            <a:r>
              <a:rPr lang="en-US" sz="3600" b="1" dirty="0">
                <a:solidFill>
                  <a:schemeClr val="bg1"/>
                </a:solidFill>
                <a:latin typeface="David" panose="020E0502060401010101" pitchFamily="34" charset="-79"/>
                <a:cs typeface="David" panose="020E0502060401010101" pitchFamily="34" charset="-79"/>
              </a:rPr>
              <a:t>:</a:t>
            </a:r>
          </a:p>
          <a:p>
            <a:pPr rtl="1"/>
            <a:r>
              <a:rPr lang="he-IL" sz="3600" b="1" dirty="0">
                <a:solidFill>
                  <a:schemeClr val="bg1"/>
                </a:solidFill>
                <a:latin typeface="David" panose="020E0502060401010101" pitchFamily="34" charset="-79"/>
                <a:cs typeface="David" panose="020E0502060401010101" pitchFamily="34" charset="-79"/>
              </a:rPr>
              <a:t>מה משפיע על תפיסות רווחה?</a:t>
            </a:r>
            <a:endParaRPr lang="en-US" sz="3600" b="1" dirty="0">
              <a:solidFill>
                <a:schemeClr val="bg1"/>
              </a:solidFill>
              <a:latin typeface="David" panose="020E0502060401010101" pitchFamily="34" charset="-79"/>
              <a:cs typeface="David" panose="020E0502060401010101" pitchFamily="34" charset="-79"/>
            </a:endParaRPr>
          </a:p>
          <a:p>
            <a:pPr rtl="1"/>
            <a:endParaRPr lang="en-US" sz="3600" b="1" dirty="0">
              <a:solidFill>
                <a:srgbClr val="FFFFFF"/>
              </a:solidFill>
              <a:latin typeface="David" panose="020E0502060401010101" pitchFamily="34" charset="-79"/>
              <a:cs typeface="David" panose="020E0502060401010101" pitchFamily="34" charset="-79"/>
            </a:endParaRPr>
          </a:p>
          <a:p>
            <a:pPr rtl="1"/>
            <a:r>
              <a:rPr lang="he-IL" sz="3600" b="1" dirty="0">
                <a:solidFill>
                  <a:srgbClr val="FFFFFF"/>
                </a:solidFill>
                <a:latin typeface="David" panose="020E0502060401010101" pitchFamily="34" charset="-79"/>
                <a:cs typeface="David" panose="020E0502060401010101" pitchFamily="34" charset="-79"/>
              </a:rPr>
              <a:t>מושב ראשון – השפעות המלחמה על תפיסות פוליטיות</a:t>
            </a:r>
          </a:p>
          <a:p>
            <a:pPr rtl="1"/>
            <a:r>
              <a:rPr lang="he-IL" sz="3600" b="1" dirty="0">
                <a:solidFill>
                  <a:srgbClr val="FFFFFF"/>
                </a:solidFill>
                <a:latin typeface="David" panose="020E0502060401010101" pitchFamily="34" charset="-79"/>
                <a:cs typeface="David" panose="020E0502060401010101" pitchFamily="34" charset="-79"/>
              </a:rPr>
              <a:t>9 במאי, 2024</a:t>
            </a:r>
            <a:endParaRPr lang="en-US" sz="3600" b="1" dirty="0">
              <a:solidFill>
                <a:srgbClr val="FFFFFF"/>
              </a:solidFill>
              <a:latin typeface="David" panose="020E0502060401010101" pitchFamily="34" charset="-79"/>
              <a:cs typeface="David" panose="020E0502060401010101" pitchFamily="34" charset="-79"/>
            </a:endParaRPr>
          </a:p>
          <a:p>
            <a:pPr rtl="1"/>
            <a:endParaRPr lang="en-US" sz="3600" b="1" dirty="0">
              <a:solidFill>
                <a:srgbClr val="FFFFFF"/>
              </a:solidFill>
              <a:latin typeface="David" panose="020E0502060401010101" pitchFamily="34" charset="-79"/>
              <a:cs typeface="David" panose="020E0502060401010101" pitchFamily="34" charset="-79"/>
            </a:endParaRPr>
          </a:p>
          <a:p>
            <a:pPr rtl="1"/>
            <a:r>
              <a:rPr lang="he-IL" sz="2800" b="1" dirty="0">
                <a:solidFill>
                  <a:schemeClr val="bg1"/>
                </a:solidFill>
                <a:latin typeface="David" panose="020E0502060401010101" pitchFamily="34" charset="-79"/>
                <a:cs typeface="David" panose="020E0502060401010101" pitchFamily="34" charset="-79"/>
              </a:rPr>
              <a:t>חוקרות: </a:t>
            </a:r>
          </a:p>
          <a:p>
            <a:pPr rtl="1"/>
            <a:endParaRPr lang="he-IL" sz="2800" b="1" dirty="0">
              <a:solidFill>
                <a:schemeClr val="bg1"/>
              </a:solidFill>
              <a:latin typeface="David" panose="020E0502060401010101" pitchFamily="34" charset="-79"/>
              <a:cs typeface="David" panose="020E0502060401010101" pitchFamily="34" charset="-79"/>
            </a:endParaRPr>
          </a:p>
          <a:p>
            <a:pPr rtl="1"/>
            <a:r>
              <a:rPr lang="he-IL" sz="2800" b="1" dirty="0">
                <a:solidFill>
                  <a:schemeClr val="bg1"/>
                </a:solidFill>
                <a:latin typeface="David" panose="020E0502060401010101" pitchFamily="34" charset="-79"/>
                <a:cs typeface="David" panose="020E0502060401010101" pitchFamily="34" charset="-79"/>
              </a:rPr>
              <a:t>גל ביטון (אוני׳ ת״א) </a:t>
            </a:r>
            <a:r>
              <a:rPr lang="he-IL" sz="2800" b="1" dirty="0" err="1">
                <a:solidFill>
                  <a:schemeClr val="bg1"/>
                </a:solidFill>
                <a:latin typeface="David" panose="020E0502060401010101" pitchFamily="34" charset="-79"/>
                <a:cs typeface="David" panose="020E0502060401010101" pitchFamily="34" charset="-79"/>
              </a:rPr>
              <a:t>וקלרטה</a:t>
            </a:r>
            <a:r>
              <a:rPr lang="he-IL" sz="2800" b="1" dirty="0">
                <a:solidFill>
                  <a:schemeClr val="bg1"/>
                </a:solidFill>
                <a:latin typeface="David" panose="020E0502060401010101" pitchFamily="34" charset="-79"/>
                <a:cs typeface="David" panose="020E0502060401010101" pitchFamily="34" charset="-79"/>
              </a:rPr>
              <a:t> </a:t>
            </a:r>
            <a:r>
              <a:rPr lang="he-IL" sz="2800" b="1" dirty="0" err="1">
                <a:solidFill>
                  <a:schemeClr val="bg1"/>
                </a:solidFill>
                <a:latin typeface="David" panose="020E0502060401010101" pitchFamily="34" charset="-79"/>
                <a:cs typeface="David" panose="020E0502060401010101" pitchFamily="34" charset="-79"/>
              </a:rPr>
              <a:t>טרגר</a:t>
            </a:r>
            <a:r>
              <a:rPr lang="he-IL" sz="2800" b="1" dirty="0">
                <a:solidFill>
                  <a:schemeClr val="bg1"/>
                </a:solidFill>
                <a:latin typeface="David" panose="020E0502060401010101" pitchFamily="34" charset="-79"/>
                <a:cs typeface="David" panose="020E0502060401010101" pitchFamily="34" charset="-79"/>
              </a:rPr>
              <a:t> (אוני׳ טורונטו)</a:t>
            </a:r>
            <a:endParaRPr lang="en-US" sz="28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70126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FD23DD8-78B0-4981-924E-BF00CCAA3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a:extLst>
              <a:ext uri="{FF2B5EF4-FFF2-40B4-BE49-F238E27FC236}">
                <a16:creationId xmlns:a16="http://schemas.microsoft.com/office/drawing/2014/main" id="{0FFE21DE-9F8D-4C6D-983A-68AFCC929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duotone>
              <a:schemeClr val="accent1">
                <a:shade val="45000"/>
                <a:satMod val="135000"/>
              </a:schemeClr>
              <a:prstClr val="white"/>
            </a:duotone>
            <a:alphaModFix amt="3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4262" b="1468"/>
          <a:stretch/>
        </p:blipFill>
        <p:spPr bwMode="auto">
          <a:xfrm>
            <a:off x="20" y="8879"/>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434898" y="1090094"/>
            <a:ext cx="11029964" cy="6414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r" rtl="1">
              <a:spcAft>
                <a:spcPts val="600"/>
              </a:spcAft>
            </a:pPr>
            <a:r>
              <a:rPr lang="he-IL" sz="5000" b="1" dirty="0">
                <a:solidFill>
                  <a:srgbClr val="FFFFFF"/>
                </a:solidFill>
                <a:latin typeface="David" panose="020E0502060401010101" pitchFamily="34" charset="-79"/>
                <a:cs typeface="David" panose="020E0502060401010101" pitchFamily="34" charset="-79"/>
              </a:rPr>
              <a:t>ממצא 1: ישראלים תומכים פחות במתן דמי אבטלה ליריבים פוליטיים.</a:t>
            </a:r>
            <a:endParaRPr lang="en-US" sz="5000" b="1" dirty="0">
              <a:solidFill>
                <a:srgbClr val="FFFFFF"/>
              </a:solidFill>
              <a:latin typeface="David" panose="020E0502060401010101" pitchFamily="34" charset="-79"/>
              <a:cs typeface="David" panose="020E0502060401010101" pitchFamily="34" charset="-79"/>
            </a:endParaRPr>
          </a:p>
        </p:txBody>
      </p:sp>
      <p:sp>
        <p:nvSpPr>
          <p:cNvPr id="10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41" name="Straight Connector 10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graph with lines and dots&#10;&#10;Description automatically generated">
            <a:extLst>
              <a:ext uri="{FF2B5EF4-FFF2-40B4-BE49-F238E27FC236}">
                <a16:creationId xmlns:a16="http://schemas.microsoft.com/office/drawing/2014/main" id="{BEC74B9C-E206-91CF-C42F-3C3632DFA33C}"/>
              </a:ext>
            </a:extLst>
          </p:cNvPr>
          <p:cNvPicPr>
            <a:picLocks noChangeAspect="1"/>
          </p:cNvPicPr>
          <p:nvPr/>
        </p:nvPicPr>
        <p:blipFill rotWithShape="1">
          <a:blip r:embed="rId4"/>
          <a:srcRect l="-3226" t="711" r="59431" b="1737"/>
          <a:stretch/>
        </p:blipFill>
        <p:spPr>
          <a:xfrm>
            <a:off x="1792969" y="3805904"/>
            <a:ext cx="4237463" cy="2885778"/>
          </a:xfrm>
          <a:prstGeom prst="rect">
            <a:avLst/>
          </a:prstGeom>
        </p:spPr>
      </p:pic>
      <p:pic>
        <p:nvPicPr>
          <p:cNvPr id="3" name="Picture 2" descr="A graph with lines and dots&#10;&#10;Description automatically generated">
            <a:extLst>
              <a:ext uri="{FF2B5EF4-FFF2-40B4-BE49-F238E27FC236}">
                <a16:creationId xmlns:a16="http://schemas.microsoft.com/office/drawing/2014/main" id="{A6469B63-EA94-338A-85CE-174FAED6CC47}"/>
              </a:ext>
            </a:extLst>
          </p:cNvPr>
          <p:cNvPicPr>
            <a:picLocks noChangeAspect="1"/>
          </p:cNvPicPr>
          <p:nvPr/>
        </p:nvPicPr>
        <p:blipFill rotWithShape="1">
          <a:blip r:embed="rId4"/>
          <a:srcRect l="68540" b="3352"/>
          <a:stretch/>
        </p:blipFill>
        <p:spPr>
          <a:xfrm>
            <a:off x="5938729" y="3805904"/>
            <a:ext cx="3585917" cy="2883506"/>
          </a:xfrm>
          <a:prstGeom prst="rect">
            <a:avLst/>
          </a:prstGeom>
        </p:spPr>
      </p:pic>
      <p:sp>
        <p:nvSpPr>
          <p:cNvPr id="6" name="Rounded Rectangle 5">
            <a:extLst>
              <a:ext uri="{FF2B5EF4-FFF2-40B4-BE49-F238E27FC236}">
                <a16:creationId xmlns:a16="http://schemas.microsoft.com/office/drawing/2014/main" id="{06AFE84A-8687-7863-5728-EA5DEACB19FE}"/>
              </a:ext>
            </a:extLst>
          </p:cNvPr>
          <p:cNvSpPr/>
          <p:nvPr/>
        </p:nvSpPr>
        <p:spPr>
          <a:xfrm>
            <a:off x="2103528" y="4206753"/>
            <a:ext cx="7421118" cy="615316"/>
          </a:xfrm>
          <a:prstGeom prst="roundRect">
            <a:avLst/>
          </a:prstGeom>
          <a:solidFill>
            <a:schemeClr val="accent3">
              <a:lumMod val="40000"/>
              <a:lumOff val="60000"/>
              <a:alpha val="4381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ounded Rectangle 6">
            <a:extLst>
              <a:ext uri="{FF2B5EF4-FFF2-40B4-BE49-F238E27FC236}">
                <a16:creationId xmlns:a16="http://schemas.microsoft.com/office/drawing/2014/main" id="{77398A41-D852-114F-BA99-2DAD775A6B97}"/>
              </a:ext>
            </a:extLst>
          </p:cNvPr>
          <p:cNvSpPr/>
          <p:nvPr/>
        </p:nvSpPr>
        <p:spPr>
          <a:xfrm>
            <a:off x="2065462" y="4868972"/>
            <a:ext cx="7432269" cy="757370"/>
          </a:xfrm>
          <a:prstGeom prst="roundRect">
            <a:avLst/>
          </a:prstGeom>
          <a:solidFill>
            <a:schemeClr val="accent2">
              <a:lumMod val="40000"/>
              <a:lumOff val="60000"/>
              <a:alpha val="4381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 name="מלבן 3">
            <a:extLst>
              <a:ext uri="{FF2B5EF4-FFF2-40B4-BE49-F238E27FC236}">
                <a16:creationId xmlns:a16="http://schemas.microsoft.com/office/drawing/2014/main" id="{AA019906-D8B9-0C49-CF2B-DD424625B58E}"/>
              </a:ext>
            </a:extLst>
          </p:cNvPr>
          <p:cNvSpPr/>
          <p:nvPr/>
        </p:nvSpPr>
        <p:spPr>
          <a:xfrm>
            <a:off x="1208296" y="1686654"/>
            <a:ext cx="9775408" cy="2027411"/>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defTabSz="457200" rtl="1">
              <a:lnSpc>
                <a:spcPct val="150000"/>
              </a:lnSpc>
              <a:buFont typeface="Arial" panose="020B0604020202020204" pitchFamily="34" charset="0"/>
              <a:buChar char="•"/>
            </a:pPr>
            <a:r>
              <a:rPr lang="he-IL" sz="2350" dirty="0">
                <a:solidFill>
                  <a:schemeClr val="tx1"/>
                </a:solidFill>
                <a:latin typeface="David" panose="020E0502060401010101" pitchFamily="34" charset="-79"/>
                <a:cs typeface="David" panose="020E0502060401010101" pitchFamily="34" charset="-79"/>
              </a:rPr>
              <a:t>ישראלים </a:t>
            </a:r>
            <a:r>
              <a:rPr lang="he-IL" sz="2350" b="1" dirty="0">
                <a:solidFill>
                  <a:schemeClr val="accent5">
                    <a:lumMod val="75000"/>
                  </a:schemeClr>
                </a:solidFill>
                <a:latin typeface="David" panose="020E0502060401010101" pitchFamily="34" charset="-79"/>
                <a:cs typeface="David" panose="020E0502060401010101" pitchFamily="34" charset="-79"/>
              </a:rPr>
              <a:t>תומכים</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tx1"/>
                </a:solidFill>
                <a:latin typeface="David" panose="020E0502060401010101" pitchFamily="34" charset="-79"/>
                <a:cs typeface="David" panose="020E0502060401010101" pitchFamily="34" charset="-79"/>
              </a:rPr>
              <a:t>יותר</a:t>
            </a:r>
            <a:r>
              <a:rPr lang="he-IL" sz="2350" dirty="0">
                <a:solidFill>
                  <a:schemeClr val="tx1"/>
                </a:solidFill>
                <a:latin typeface="David" panose="020E0502060401010101" pitchFamily="34" charset="-79"/>
                <a:cs typeface="David" panose="020E0502060401010101" pitchFamily="34" charset="-79"/>
              </a:rPr>
              <a:t> במתן דמי אבטלה לנתמכי רווחה המפגינים </a:t>
            </a:r>
            <a:r>
              <a:rPr lang="he-IL" sz="2350" b="1" dirty="0">
                <a:solidFill>
                  <a:schemeClr val="tx1"/>
                </a:solidFill>
                <a:latin typeface="David" panose="020E0502060401010101" pitchFamily="34" charset="-79"/>
                <a:cs typeface="David" panose="020E0502060401010101" pitchFamily="34" charset="-79"/>
              </a:rPr>
              <a:t>מוטיבציה, </a:t>
            </a:r>
            <a:r>
              <a:rPr lang="he-IL" sz="2350" dirty="0">
                <a:solidFill>
                  <a:schemeClr val="tx1"/>
                </a:solidFill>
                <a:latin typeface="David" panose="020E0502060401010101" pitchFamily="34" charset="-79"/>
                <a:cs typeface="David" panose="020E0502060401010101" pitchFamily="34" charset="-79"/>
              </a:rPr>
              <a:t>וכן מרגישים </a:t>
            </a:r>
            <a:r>
              <a:rPr lang="he-IL" sz="2350" b="1" dirty="0">
                <a:solidFill>
                  <a:schemeClr val="tx1"/>
                </a:solidFill>
                <a:latin typeface="David" panose="020E0502060401010101" pitchFamily="34" charset="-79"/>
                <a:cs typeface="David" panose="020E0502060401010101" pitchFamily="34" charset="-79"/>
              </a:rPr>
              <a:t>יותר</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accent4">
                    <a:lumMod val="75000"/>
                  </a:schemeClr>
                </a:solidFill>
                <a:latin typeface="David" panose="020E0502060401010101" pitchFamily="34" charset="-79"/>
                <a:cs typeface="David" panose="020E0502060401010101" pitchFamily="34" charset="-79"/>
              </a:rPr>
              <a:t>חיבה</a:t>
            </a:r>
            <a:r>
              <a:rPr lang="he-IL" sz="2350" dirty="0">
                <a:solidFill>
                  <a:schemeClr val="tx1"/>
                </a:solidFill>
                <a:latin typeface="David" panose="020E0502060401010101" pitchFamily="34" charset="-79"/>
                <a:cs typeface="David" panose="020E0502060401010101" pitchFamily="34" charset="-79"/>
              </a:rPr>
              <a:t> כלפיהם, לעומת נתמכי רווחה חסרי מוטיבציה</a:t>
            </a:r>
            <a:r>
              <a:rPr lang="he-IL" sz="2350" b="1" dirty="0">
                <a:solidFill>
                  <a:schemeClr val="tx1"/>
                </a:solidFill>
                <a:latin typeface="David" panose="020E0502060401010101" pitchFamily="34" charset="-79"/>
                <a:cs typeface="David" panose="020E0502060401010101" pitchFamily="34" charset="-79"/>
              </a:rPr>
              <a:t>.</a:t>
            </a:r>
            <a:endParaRPr lang="he-IL" sz="2350" dirty="0">
              <a:solidFill>
                <a:schemeClr val="tx1"/>
              </a:solidFill>
              <a:latin typeface="David" panose="020E0502060401010101" pitchFamily="34" charset="-79"/>
              <a:cs typeface="David" panose="020E0502060401010101" pitchFamily="34" charset="-79"/>
            </a:endParaRPr>
          </a:p>
          <a:p>
            <a:pPr marL="342900" indent="-342900" algn="just" defTabSz="457200" rtl="1">
              <a:lnSpc>
                <a:spcPct val="150000"/>
              </a:lnSpc>
              <a:buFont typeface="Arial" panose="020B0604020202020204" pitchFamily="34" charset="0"/>
              <a:buChar char="•"/>
            </a:pPr>
            <a:r>
              <a:rPr lang="he-IL" sz="2350" dirty="0">
                <a:solidFill>
                  <a:schemeClr val="tx1"/>
                </a:solidFill>
                <a:latin typeface="David" panose="020E0502060401010101" pitchFamily="34" charset="-79"/>
                <a:cs typeface="David" panose="020E0502060401010101" pitchFamily="34" charset="-79"/>
              </a:rPr>
              <a:t>ישראלים </a:t>
            </a:r>
            <a:r>
              <a:rPr lang="he-IL" sz="2350" b="1" dirty="0">
                <a:solidFill>
                  <a:schemeClr val="accent5">
                    <a:lumMod val="75000"/>
                  </a:schemeClr>
                </a:solidFill>
                <a:latin typeface="David" panose="020E0502060401010101" pitchFamily="34" charset="-79"/>
                <a:cs typeface="David" panose="020E0502060401010101" pitchFamily="34" charset="-79"/>
              </a:rPr>
              <a:t>תומכים</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tx1"/>
                </a:solidFill>
                <a:latin typeface="David" panose="020E0502060401010101" pitchFamily="34" charset="-79"/>
                <a:cs typeface="David" panose="020E0502060401010101" pitchFamily="34" charset="-79"/>
              </a:rPr>
              <a:t>פחות</a:t>
            </a:r>
            <a:r>
              <a:rPr lang="he-IL" sz="2350" dirty="0">
                <a:solidFill>
                  <a:schemeClr val="tx1"/>
                </a:solidFill>
                <a:latin typeface="David" panose="020E0502060401010101" pitchFamily="34" charset="-79"/>
                <a:cs typeface="David" panose="020E0502060401010101" pitchFamily="34" charset="-79"/>
              </a:rPr>
              <a:t> במתן דמי אבטלה </a:t>
            </a:r>
            <a:r>
              <a:rPr lang="he-IL" sz="2350" b="1" dirty="0">
                <a:solidFill>
                  <a:schemeClr val="tx1"/>
                </a:solidFill>
                <a:latin typeface="David" panose="020E0502060401010101" pitchFamily="34" charset="-79"/>
                <a:cs typeface="David" panose="020E0502060401010101" pitchFamily="34" charset="-79"/>
              </a:rPr>
              <a:t>ליריבים פוליטיים, </a:t>
            </a:r>
            <a:r>
              <a:rPr lang="he-IL" sz="2350" dirty="0">
                <a:solidFill>
                  <a:schemeClr val="tx1"/>
                </a:solidFill>
                <a:latin typeface="David" panose="020E0502060401010101" pitchFamily="34" charset="-79"/>
                <a:cs typeface="David" panose="020E0502060401010101" pitchFamily="34" charset="-79"/>
              </a:rPr>
              <a:t>וכן מרגישים </a:t>
            </a:r>
            <a:r>
              <a:rPr lang="he-IL" sz="2350" b="1" dirty="0">
                <a:solidFill>
                  <a:schemeClr val="tx1"/>
                </a:solidFill>
                <a:latin typeface="David" panose="020E0502060401010101" pitchFamily="34" charset="-79"/>
                <a:cs typeface="David" panose="020E0502060401010101" pitchFamily="34" charset="-79"/>
              </a:rPr>
              <a:t>פחות</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accent4">
                    <a:lumMod val="75000"/>
                  </a:schemeClr>
                </a:solidFill>
                <a:latin typeface="David" panose="020E0502060401010101" pitchFamily="34" charset="-79"/>
                <a:cs typeface="David" panose="020E0502060401010101" pitchFamily="34" charset="-79"/>
              </a:rPr>
              <a:t>חיבה</a:t>
            </a:r>
            <a:r>
              <a:rPr lang="he-IL" sz="2350" dirty="0">
                <a:solidFill>
                  <a:schemeClr val="tx1"/>
                </a:solidFill>
                <a:latin typeface="David" panose="020E0502060401010101" pitchFamily="34" charset="-79"/>
                <a:cs typeface="David" panose="020E0502060401010101" pitchFamily="34" charset="-79"/>
              </a:rPr>
              <a:t> כלפיהם, לעומת נתמכי רווחה מהמחנה שלהם.</a:t>
            </a:r>
          </a:p>
        </p:txBody>
      </p:sp>
    </p:spTree>
    <p:extLst>
      <p:ext uri="{BB962C8B-B14F-4D97-AF65-F5344CB8AC3E}">
        <p14:creationId xmlns:p14="http://schemas.microsoft.com/office/powerpoint/2010/main" val="200450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FD23DD8-78B0-4981-924E-BF00CCAA3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a:extLst>
              <a:ext uri="{FF2B5EF4-FFF2-40B4-BE49-F238E27FC236}">
                <a16:creationId xmlns:a16="http://schemas.microsoft.com/office/drawing/2014/main" id="{0FFE21DE-9F8D-4C6D-983A-68AFCC929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duotone>
              <a:schemeClr val="accent1">
                <a:shade val="45000"/>
                <a:satMod val="135000"/>
              </a:schemeClr>
              <a:prstClr val="white"/>
            </a:duotone>
            <a:alphaModFix amt="3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4262" b="1468"/>
          <a:stretch/>
        </p:blipFill>
        <p:spPr bwMode="auto">
          <a:xfrm>
            <a:off x="-20" y="888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412595" y="1090094"/>
            <a:ext cx="11052267" cy="6414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r" rtl="1">
              <a:spcAft>
                <a:spcPts val="600"/>
              </a:spcAft>
            </a:pPr>
            <a:r>
              <a:rPr lang="he-IL" sz="5000" b="1" dirty="0">
                <a:solidFill>
                  <a:srgbClr val="FFFFFF"/>
                </a:solidFill>
                <a:latin typeface="David" panose="020E0502060401010101" pitchFamily="34" charset="-79"/>
                <a:cs typeface="David" panose="020E0502060401010101" pitchFamily="34" charset="-79"/>
              </a:rPr>
              <a:t>ממצא 2: ישראלים תומכים יותר בנתמכי רווחה מהמחנה שלהם, גם אם חסרי מוטיבציה</a:t>
            </a:r>
            <a:endParaRPr lang="en-US" sz="5000" b="1" dirty="0">
              <a:solidFill>
                <a:srgbClr val="FFFFFF"/>
              </a:solidFill>
              <a:latin typeface="David" panose="020E0502060401010101" pitchFamily="34" charset="-79"/>
              <a:cs typeface="David" panose="020E0502060401010101" pitchFamily="34" charset="-79"/>
            </a:endParaRPr>
          </a:p>
        </p:txBody>
      </p:sp>
      <p:sp>
        <p:nvSpPr>
          <p:cNvPr id="10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60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rgbClr val="FFFFFF"/>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116"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2748"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rgbClr val="FFFFFF"/>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41" name="Straight Connector 10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descr="A graph with lines and dots&#10;&#10;Description automatically generated">
            <a:extLst>
              <a:ext uri="{FF2B5EF4-FFF2-40B4-BE49-F238E27FC236}">
                <a16:creationId xmlns:a16="http://schemas.microsoft.com/office/drawing/2014/main" id="{C133A4D5-47D8-03E2-5FF4-F7242A218EA8}"/>
              </a:ext>
            </a:extLst>
          </p:cNvPr>
          <p:cNvPicPr>
            <a:picLocks noChangeAspect="1"/>
          </p:cNvPicPr>
          <p:nvPr/>
        </p:nvPicPr>
        <p:blipFill rotWithShape="1">
          <a:blip r:embed="rId4"/>
          <a:srcRect t="-1365" r="58858" b="-1"/>
          <a:stretch/>
        </p:blipFill>
        <p:spPr>
          <a:xfrm>
            <a:off x="1951417" y="3874455"/>
            <a:ext cx="4021987" cy="2865486"/>
          </a:xfrm>
          <a:prstGeom prst="rect">
            <a:avLst/>
          </a:prstGeom>
        </p:spPr>
      </p:pic>
      <p:pic>
        <p:nvPicPr>
          <p:cNvPr id="3" name="Picture 2" descr="A graph with lines and dots&#10;&#10;Description automatically generated">
            <a:extLst>
              <a:ext uri="{FF2B5EF4-FFF2-40B4-BE49-F238E27FC236}">
                <a16:creationId xmlns:a16="http://schemas.microsoft.com/office/drawing/2014/main" id="{27AF7061-F7F5-CF61-08D1-2AC43C557BBD}"/>
              </a:ext>
            </a:extLst>
          </p:cNvPr>
          <p:cNvPicPr>
            <a:picLocks noChangeAspect="1"/>
          </p:cNvPicPr>
          <p:nvPr/>
        </p:nvPicPr>
        <p:blipFill rotWithShape="1">
          <a:blip r:embed="rId4"/>
          <a:srcRect l="68403" b="3415"/>
          <a:stretch/>
        </p:blipFill>
        <p:spPr>
          <a:xfrm>
            <a:off x="5927579" y="3910992"/>
            <a:ext cx="3729376" cy="2824993"/>
          </a:xfrm>
          <a:prstGeom prst="rect">
            <a:avLst/>
          </a:prstGeom>
        </p:spPr>
      </p:pic>
      <p:sp>
        <p:nvSpPr>
          <p:cNvPr id="6" name="Rounded Rectangle 5">
            <a:extLst>
              <a:ext uri="{FF2B5EF4-FFF2-40B4-BE49-F238E27FC236}">
                <a16:creationId xmlns:a16="http://schemas.microsoft.com/office/drawing/2014/main" id="{68FF13C3-9867-BA84-96F3-3B92BD35452D}"/>
              </a:ext>
            </a:extLst>
          </p:cNvPr>
          <p:cNvSpPr/>
          <p:nvPr/>
        </p:nvSpPr>
        <p:spPr>
          <a:xfrm>
            <a:off x="1977019" y="5274363"/>
            <a:ext cx="7578358" cy="769598"/>
          </a:xfrm>
          <a:prstGeom prst="roundRect">
            <a:avLst/>
          </a:prstGeom>
          <a:solidFill>
            <a:schemeClr val="accent1">
              <a:alpha val="4381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מלבן 3">
            <a:extLst>
              <a:ext uri="{FF2B5EF4-FFF2-40B4-BE49-F238E27FC236}">
                <a16:creationId xmlns:a16="http://schemas.microsoft.com/office/drawing/2014/main" id="{133817B5-ADE2-F812-94B1-B6092BF51BB9}"/>
              </a:ext>
            </a:extLst>
          </p:cNvPr>
          <p:cNvSpPr/>
          <p:nvPr/>
        </p:nvSpPr>
        <p:spPr>
          <a:xfrm>
            <a:off x="412575" y="1705309"/>
            <a:ext cx="10972819" cy="2104110"/>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defTabSz="457200" rtl="1">
              <a:lnSpc>
                <a:spcPct val="150000"/>
              </a:lnSpc>
              <a:buFont typeface="Arial" panose="020B0604020202020204" pitchFamily="34" charset="0"/>
              <a:buChar char="•"/>
            </a:pPr>
            <a:r>
              <a:rPr lang="he-IL" sz="2350" dirty="0">
                <a:solidFill>
                  <a:schemeClr val="tx1"/>
                </a:solidFill>
                <a:latin typeface="David" panose="020E0502060401010101" pitchFamily="34" charset="-79"/>
                <a:cs typeface="David" panose="020E0502060401010101" pitchFamily="34" charset="-79"/>
              </a:rPr>
              <a:t>ישראלים </a:t>
            </a:r>
            <a:r>
              <a:rPr lang="he-IL" sz="2350" b="1" dirty="0">
                <a:solidFill>
                  <a:schemeClr val="accent5">
                    <a:lumMod val="75000"/>
                  </a:schemeClr>
                </a:solidFill>
                <a:latin typeface="David" panose="020E0502060401010101" pitchFamily="34" charset="-79"/>
                <a:cs typeface="David" panose="020E0502060401010101" pitchFamily="34" charset="-79"/>
              </a:rPr>
              <a:t>תומכים</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tx1"/>
                </a:solidFill>
                <a:latin typeface="David" panose="020E0502060401010101" pitchFamily="34" charset="-79"/>
                <a:cs typeface="David" panose="020E0502060401010101" pitchFamily="34" charset="-79"/>
              </a:rPr>
              <a:t>יותר</a:t>
            </a:r>
            <a:r>
              <a:rPr lang="he-IL" sz="2350" dirty="0">
                <a:solidFill>
                  <a:schemeClr val="tx1"/>
                </a:solidFill>
                <a:latin typeface="David" panose="020E0502060401010101" pitchFamily="34" charset="-79"/>
                <a:cs typeface="David" panose="020E0502060401010101" pitchFamily="34" charset="-79"/>
              </a:rPr>
              <a:t> במתן דמי אבטלה לנתמכי רווחה </a:t>
            </a:r>
            <a:r>
              <a:rPr lang="he-IL" sz="2350" b="1" dirty="0">
                <a:solidFill>
                  <a:schemeClr val="tx1"/>
                </a:solidFill>
                <a:latin typeface="David" panose="020E0502060401010101" pitchFamily="34" charset="-79"/>
                <a:cs typeface="David" panose="020E0502060401010101" pitchFamily="34" charset="-79"/>
              </a:rPr>
              <a:t>מהמחנה הפוליטי שלהם</a:t>
            </a:r>
            <a:r>
              <a:rPr lang="he-IL" sz="2350" dirty="0">
                <a:solidFill>
                  <a:schemeClr val="tx1"/>
                </a:solidFill>
                <a:latin typeface="David" panose="020E0502060401010101" pitchFamily="34" charset="-79"/>
                <a:cs typeface="David" panose="020E0502060401010101" pitchFamily="34" charset="-79"/>
              </a:rPr>
              <a:t>, גם אם הם </a:t>
            </a:r>
            <a:r>
              <a:rPr lang="he-IL" sz="2350" b="1" dirty="0">
                <a:solidFill>
                  <a:schemeClr val="tx1"/>
                </a:solidFill>
                <a:latin typeface="David" panose="020E0502060401010101" pitchFamily="34" charset="-79"/>
                <a:cs typeface="David" panose="020E0502060401010101" pitchFamily="34" charset="-79"/>
              </a:rPr>
              <a:t>חסרי</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tx1"/>
                </a:solidFill>
                <a:latin typeface="David" panose="020E0502060401010101" pitchFamily="34" charset="-79"/>
                <a:cs typeface="David" panose="020E0502060401010101" pitchFamily="34" charset="-79"/>
              </a:rPr>
              <a:t>מוטיבציה.</a:t>
            </a:r>
            <a:endParaRPr lang="he-IL" sz="2350" dirty="0">
              <a:solidFill>
                <a:schemeClr val="tx1"/>
              </a:solidFill>
              <a:latin typeface="David" panose="020E0502060401010101" pitchFamily="34" charset="-79"/>
              <a:cs typeface="David" panose="020E0502060401010101" pitchFamily="34" charset="-79"/>
            </a:endParaRPr>
          </a:p>
          <a:p>
            <a:pPr marL="342900" indent="-342900" algn="just" defTabSz="457200" rtl="1" eaLnBrk="1" latinLnBrk="0" hangingPunct="1">
              <a:lnSpc>
                <a:spcPct val="150000"/>
              </a:lnSpc>
              <a:buFont typeface="Arial" panose="020B0604020202020204" pitchFamily="34" charset="0"/>
              <a:buChar char="•"/>
            </a:pPr>
            <a:r>
              <a:rPr lang="he-IL" sz="2350" dirty="0">
                <a:solidFill>
                  <a:schemeClr val="tx1"/>
                </a:solidFill>
                <a:latin typeface="David" panose="020E0502060401010101" pitchFamily="34" charset="-79"/>
                <a:cs typeface="David" panose="020E0502060401010101" pitchFamily="34" charset="-79"/>
              </a:rPr>
              <a:t>ישראלים מרגישים </a:t>
            </a:r>
            <a:r>
              <a:rPr lang="he-IL" sz="2350" b="1" dirty="0">
                <a:solidFill>
                  <a:schemeClr val="accent4">
                    <a:lumMod val="75000"/>
                  </a:schemeClr>
                </a:solidFill>
                <a:latin typeface="David" panose="020E0502060401010101" pitchFamily="34" charset="-79"/>
                <a:cs typeface="David" panose="020E0502060401010101" pitchFamily="34" charset="-79"/>
              </a:rPr>
              <a:t>חיבה</a:t>
            </a:r>
            <a:r>
              <a:rPr lang="he-IL" sz="2350" dirty="0">
                <a:solidFill>
                  <a:schemeClr val="tx1"/>
                </a:solidFill>
                <a:latin typeface="David" panose="020E0502060401010101" pitchFamily="34" charset="-79"/>
                <a:cs typeface="David" panose="020E0502060401010101" pitchFamily="34" charset="-79"/>
              </a:rPr>
              <a:t> רבה </a:t>
            </a:r>
            <a:r>
              <a:rPr lang="he-IL" sz="2350" b="1" dirty="0">
                <a:solidFill>
                  <a:schemeClr val="tx1"/>
                </a:solidFill>
                <a:latin typeface="David" panose="020E0502060401010101" pitchFamily="34" charset="-79"/>
                <a:cs typeface="David" panose="020E0502060401010101" pitchFamily="34" charset="-79"/>
              </a:rPr>
              <a:t>יותר</a:t>
            </a:r>
            <a:r>
              <a:rPr lang="he-IL" sz="2350" dirty="0">
                <a:solidFill>
                  <a:schemeClr val="tx1"/>
                </a:solidFill>
                <a:latin typeface="David" panose="020E0502060401010101" pitchFamily="34" charset="-79"/>
                <a:cs typeface="David" panose="020E0502060401010101" pitchFamily="34" charset="-79"/>
              </a:rPr>
              <a:t> כלפי נתמכי רווחה </a:t>
            </a:r>
            <a:r>
              <a:rPr lang="he-IL" sz="2350" b="1" dirty="0">
                <a:solidFill>
                  <a:schemeClr val="tx1"/>
                </a:solidFill>
                <a:latin typeface="David" panose="020E0502060401010101" pitchFamily="34" charset="-79"/>
                <a:cs typeface="David" panose="020E0502060401010101" pitchFamily="34" charset="-79"/>
              </a:rPr>
              <a:t>מהמחנה הפוליטי שלהם</a:t>
            </a:r>
            <a:r>
              <a:rPr lang="he-IL" sz="2350" dirty="0">
                <a:solidFill>
                  <a:schemeClr val="tx1"/>
                </a:solidFill>
                <a:latin typeface="David" panose="020E0502060401010101" pitchFamily="34" charset="-79"/>
                <a:cs typeface="David" panose="020E0502060401010101" pitchFamily="34" charset="-79"/>
              </a:rPr>
              <a:t>, גם אם הם </a:t>
            </a:r>
            <a:r>
              <a:rPr lang="he-IL" sz="2350" b="1" dirty="0">
                <a:solidFill>
                  <a:schemeClr val="tx1"/>
                </a:solidFill>
                <a:latin typeface="David" panose="020E0502060401010101" pitchFamily="34" charset="-79"/>
                <a:cs typeface="David" panose="020E0502060401010101" pitchFamily="34" charset="-79"/>
              </a:rPr>
              <a:t>חסרי</a:t>
            </a:r>
            <a:r>
              <a:rPr lang="he-IL" sz="2350" dirty="0">
                <a:solidFill>
                  <a:schemeClr val="tx1"/>
                </a:solidFill>
                <a:latin typeface="David" panose="020E0502060401010101" pitchFamily="34" charset="-79"/>
                <a:cs typeface="David" panose="020E0502060401010101" pitchFamily="34" charset="-79"/>
              </a:rPr>
              <a:t> </a:t>
            </a:r>
            <a:r>
              <a:rPr lang="he-IL" sz="2350" b="1" dirty="0">
                <a:solidFill>
                  <a:schemeClr val="tx1"/>
                </a:solidFill>
                <a:latin typeface="David" panose="020E0502060401010101" pitchFamily="34" charset="-79"/>
                <a:cs typeface="David" panose="020E0502060401010101" pitchFamily="34" charset="-79"/>
              </a:rPr>
              <a:t>מוטיבציה</a:t>
            </a:r>
            <a:r>
              <a:rPr lang="he-IL" sz="2350" dirty="0">
                <a:solidFill>
                  <a:schemeClr val="tx1"/>
                </a:solidFill>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42475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1442202" y="597408"/>
            <a:ext cx="8994150" cy="707136"/>
          </a:xfrm>
          <a:prstGeom prst="rect">
            <a:avLst/>
          </a:prstGeom>
          <a:solidFill>
            <a:srgbClr val="FFFFFF">
              <a:alpha val="51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ctr" defTabSz="914400" rtl="0" eaLnBrk="1" latinLnBrk="0" hangingPunct="1">
              <a:lnSpc>
                <a:spcPct val="90000"/>
              </a:lnSpc>
              <a:spcBef>
                <a:spcPct val="0"/>
              </a:spcBef>
              <a:buNone/>
            </a:pPr>
            <a:r>
              <a:rPr lang="he-IL" sz="3600" b="1" dirty="0">
                <a:latin typeface="David" panose="020E0502060401010101" pitchFamily="34" charset="-79"/>
                <a:cs typeface="David" panose="020E0502060401010101" pitchFamily="34" charset="-79"/>
              </a:rPr>
              <a:t>מסקנות המחקר</a:t>
            </a:r>
          </a:p>
        </p:txBody>
      </p:sp>
      <p:sp>
        <p:nvSpPr>
          <p:cNvPr id="3" name="מלבן 3">
            <a:extLst>
              <a:ext uri="{FF2B5EF4-FFF2-40B4-BE49-F238E27FC236}">
                <a16:creationId xmlns:a16="http://schemas.microsoft.com/office/drawing/2014/main" id="{A403D2F7-243E-3686-B042-AB2217971AE3}"/>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המחקר מציג כי אזרחים ישראליים נוטים להפגין התנגדות ואף להסתייג מנתמכי רווחה המשתייכים לקבוצה הפוליטית היריבה.</a:t>
            </a:r>
          </a:p>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המלחמה גם היא מייצרת קיטוב שעלול אף הוא להשפיע על נושאים שאינם חלק מליבת הדיון הפוליטי. </a:t>
            </a:r>
          </a:p>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נראה כי משברים כלכליים, פוליטיים וביטחוניים כאחד יוצרים עוינות פוליטית ומעמידים בסכנה את החוסן החברתי והערבות ההדדית, וערכי השלטון הדמוקרטי.</a:t>
            </a:r>
          </a:p>
        </p:txBody>
      </p:sp>
    </p:spTree>
    <p:extLst>
      <p:ext uri="{BB962C8B-B14F-4D97-AF65-F5344CB8AC3E}">
        <p14:creationId xmlns:p14="http://schemas.microsoft.com/office/powerpoint/2010/main" val="39272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1442202" y="597408"/>
            <a:ext cx="8994150" cy="707136"/>
          </a:xfrm>
          <a:prstGeom prst="rect">
            <a:avLst/>
          </a:prstGeom>
          <a:solidFill>
            <a:srgbClr val="FFFFFF">
              <a:alpha val="51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ctr" defTabSz="914400" rtl="0" eaLnBrk="1" latinLnBrk="0" hangingPunct="1">
              <a:lnSpc>
                <a:spcPct val="90000"/>
              </a:lnSpc>
              <a:spcBef>
                <a:spcPct val="0"/>
              </a:spcBef>
              <a:buNone/>
            </a:pPr>
            <a:r>
              <a:rPr lang="he-IL" sz="3600" b="1" dirty="0">
                <a:latin typeface="David" panose="020E0502060401010101" pitchFamily="34" charset="-79"/>
                <a:cs typeface="David" panose="020E0502060401010101" pitchFamily="34" charset="-79"/>
              </a:rPr>
              <a:t>תפיסות רווחה בזמן מלחמה</a:t>
            </a:r>
          </a:p>
        </p:txBody>
      </p:sp>
      <p:sp>
        <p:nvSpPr>
          <p:cNvPr id="3" name="מלבן 3">
            <a:extLst>
              <a:ext uri="{FF2B5EF4-FFF2-40B4-BE49-F238E27FC236}">
                <a16:creationId xmlns:a16="http://schemas.microsoft.com/office/drawing/2014/main" id="{A403D2F7-243E-3686-B042-AB2217971AE3}"/>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נדמה כי הקיטוב הפוליטי שפקד את החברה הישראלית בשנה שעברה </a:t>
            </a:r>
            <a:r>
              <a:rPr lang="he-IL" sz="2400" dirty="0" err="1">
                <a:solidFill>
                  <a:schemeClr val="tx1"/>
                </a:solidFill>
                <a:latin typeface="David" panose="020E0502060401010101" pitchFamily="34" charset="-79"/>
                <a:cs typeface="David" panose="020E0502060401010101" pitchFamily="34" charset="-79"/>
              </a:rPr>
              <a:t>ניגדם</a:t>
            </a:r>
            <a:r>
              <a:rPr lang="he-IL" sz="2400" dirty="0">
                <a:solidFill>
                  <a:schemeClr val="tx1"/>
                </a:solidFill>
                <a:latin typeface="David" panose="020E0502060401010101" pitchFamily="34" charset="-79"/>
                <a:cs typeface="David" panose="020E0502060401010101" pitchFamily="34" charset="-79"/>
              </a:rPr>
              <a:t> לאור אירועי השבעה באוקטובר.</a:t>
            </a:r>
          </a:p>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אומנם, ככל שהמלחמה בעזה החריפה ורבבות של אזרחים פונו מבתיהם בצפון, כך המחלוקות והשסעים בין ימין ושמאל גברו.</a:t>
            </a:r>
          </a:p>
          <a:p>
            <a:pPr marL="342900" indent="-342900" algn="just" defTabSz="457200" rtl="1">
              <a:lnSpc>
                <a:spcPct val="150000"/>
              </a:lnSpc>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לאור ממצאי המחקר הנוכחי, נראה כי משברים כלכליים, פוליטיים וביטחוניים כאחד יוצרים סביבה עוינת פוליטית ומעמידים בסכנה את ערכי השלטון הדמוקרטי הנשען על שוויון, חירות וזכויות אדם ואזרח.</a:t>
            </a:r>
          </a:p>
        </p:txBody>
      </p:sp>
    </p:spTree>
    <p:extLst>
      <p:ext uri="{BB962C8B-B14F-4D97-AF65-F5344CB8AC3E}">
        <p14:creationId xmlns:p14="http://schemas.microsoft.com/office/powerpoint/2010/main" val="8533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77620EC7-7CDA-1707-286D-C54B1C8F7432}"/>
              </a:ext>
            </a:extLst>
          </p:cNvPr>
          <p:cNvSpPr/>
          <p:nvPr/>
        </p:nvSpPr>
        <p:spPr>
          <a:xfrm>
            <a:off x="1598925" y="1074032"/>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he-IL" sz="3600" b="1" dirty="0">
                <a:solidFill>
                  <a:schemeClr val="tx1"/>
                </a:solidFill>
                <a:latin typeface="Traditional Arabic" panose="02020603050405020304" pitchFamily="18" charset="-78"/>
              </a:rPr>
              <a:t>תודה על ההקשבה!</a:t>
            </a:r>
          </a:p>
          <a:p>
            <a:pPr marL="0" algn="ctr" defTabSz="457200" rtl="1" eaLnBrk="1" latinLnBrk="0" hangingPunct="1"/>
            <a:endParaRPr lang="he-IL" sz="3200" dirty="0">
              <a:solidFill>
                <a:schemeClr val="tx1"/>
              </a:solidFill>
              <a:latin typeface="Traditional Arabic" panose="02020603050405020304" pitchFamily="18" charset="-78"/>
            </a:endParaRPr>
          </a:p>
          <a:p>
            <a:pPr marL="0" algn="ctr" defTabSz="457200" rtl="1" eaLnBrk="1" latinLnBrk="0" hangingPunct="1"/>
            <a:endParaRPr lang="he-IL" sz="3200" dirty="0">
              <a:solidFill>
                <a:schemeClr val="tx1"/>
              </a:solidFill>
              <a:latin typeface="Traditional Arabic" panose="02020603050405020304" pitchFamily="18" charset="-78"/>
            </a:endParaRPr>
          </a:p>
          <a:p>
            <a:pPr marL="0" algn="ctr" defTabSz="457200" rtl="1" eaLnBrk="1" latinLnBrk="0" hangingPunct="1"/>
            <a:r>
              <a:rPr lang="he-IL" sz="2800" u="sng">
                <a:solidFill>
                  <a:schemeClr val="tx1"/>
                </a:solidFill>
                <a:latin typeface="Traditional Arabic" panose="02020603050405020304" pitchFamily="18" charset="-78"/>
              </a:rPr>
              <a:t>ליצירת קשר:</a:t>
            </a:r>
          </a:p>
          <a:p>
            <a:pPr marL="0" algn="ctr" defTabSz="457200" rtl="1" eaLnBrk="1" latinLnBrk="0" hangingPunct="1"/>
            <a:endParaRPr lang="he-IL" sz="2800" u="sng" dirty="0">
              <a:solidFill>
                <a:schemeClr val="tx1"/>
              </a:solidFill>
              <a:latin typeface="Traditional Arabic" panose="02020603050405020304" pitchFamily="18" charset="-78"/>
            </a:endParaRPr>
          </a:p>
          <a:p>
            <a:pPr marL="0" algn="ctr" defTabSz="457200" rtl="1" eaLnBrk="1" latinLnBrk="0" hangingPunct="1"/>
            <a:r>
              <a:rPr lang="he-IL" sz="2800" dirty="0">
                <a:solidFill>
                  <a:schemeClr val="tx1"/>
                </a:solidFill>
                <a:latin typeface="Traditional Arabic" panose="02020603050405020304" pitchFamily="18" charset="-78"/>
              </a:rPr>
              <a:t>גל ביטון: </a:t>
            </a:r>
            <a:r>
              <a:rPr lang="en-US" sz="2800" dirty="0">
                <a:solidFill>
                  <a:schemeClr val="tx1"/>
                </a:solidFill>
                <a:latin typeface="Traditional Arabic" panose="02020603050405020304" pitchFamily="18" charset="-78"/>
                <a:hlinkClick r:id="rId5"/>
              </a:rPr>
              <a:t>galbitton@mail.tau.ac.il</a:t>
            </a:r>
            <a:endParaRPr lang="he-IL" sz="2800" dirty="0">
              <a:solidFill>
                <a:schemeClr val="tx1"/>
              </a:solidFill>
              <a:latin typeface="Traditional Arabic" panose="02020603050405020304" pitchFamily="18" charset="-78"/>
            </a:endParaRPr>
          </a:p>
          <a:p>
            <a:pPr marL="0" algn="ctr" defTabSz="457200" rtl="1" eaLnBrk="1" latinLnBrk="0" hangingPunct="1"/>
            <a:r>
              <a:rPr lang="he-IL" sz="2800" dirty="0" err="1">
                <a:solidFill>
                  <a:schemeClr val="tx1"/>
                </a:solidFill>
                <a:latin typeface="Traditional Arabic" panose="02020603050405020304" pitchFamily="18" charset="-78"/>
              </a:rPr>
              <a:t>קלרטה</a:t>
            </a:r>
            <a:r>
              <a:rPr lang="he-IL" sz="2800" dirty="0">
                <a:solidFill>
                  <a:schemeClr val="tx1"/>
                </a:solidFill>
                <a:latin typeface="Traditional Arabic" panose="02020603050405020304" pitchFamily="18" charset="-78"/>
              </a:rPr>
              <a:t> </a:t>
            </a:r>
            <a:r>
              <a:rPr lang="he-IL" sz="2800" dirty="0" err="1">
                <a:solidFill>
                  <a:schemeClr val="tx1"/>
                </a:solidFill>
                <a:latin typeface="Traditional Arabic" panose="02020603050405020304" pitchFamily="18" charset="-78"/>
              </a:rPr>
              <a:t>טרגר</a:t>
            </a:r>
            <a:r>
              <a:rPr lang="he-IL" sz="2800" dirty="0">
                <a:solidFill>
                  <a:schemeClr val="tx1"/>
                </a:solidFill>
                <a:latin typeface="Traditional Arabic" panose="02020603050405020304" pitchFamily="18" charset="-78"/>
              </a:rPr>
              <a:t>: </a:t>
            </a:r>
            <a:r>
              <a:rPr lang="en-US" sz="2800" dirty="0">
                <a:solidFill>
                  <a:schemeClr val="tx1"/>
                </a:solidFill>
                <a:latin typeface="Traditional Arabic" panose="02020603050405020304" pitchFamily="18" charset="-78"/>
                <a:hlinkClick r:id="rId6"/>
              </a:rPr>
              <a:t>clareta.treger@utoronto.ca</a:t>
            </a:r>
            <a:endParaRPr lang="he-IL" sz="2800" dirty="0">
              <a:solidFill>
                <a:schemeClr val="tx1"/>
              </a:solidFill>
              <a:latin typeface="Traditional Arabic" panose="02020603050405020304" pitchFamily="18" charset="-78"/>
            </a:endParaRPr>
          </a:p>
          <a:p>
            <a:pPr marL="0" algn="ctr" defTabSz="457200" rtl="1" eaLnBrk="1" latinLnBrk="0" hangingPunct="1"/>
            <a:endParaRPr lang="he-IL" sz="2800" dirty="0">
              <a:solidFill>
                <a:schemeClr val="tx1"/>
              </a:solidFill>
              <a:latin typeface="Traditional Arabic" panose="02020603050405020304" pitchFamily="18" charset="-78"/>
            </a:endParaRPr>
          </a:p>
        </p:txBody>
      </p:sp>
    </p:spTree>
    <p:extLst>
      <p:ext uri="{BB962C8B-B14F-4D97-AF65-F5344CB8AC3E}">
        <p14:creationId xmlns:p14="http://schemas.microsoft.com/office/powerpoint/2010/main" val="7430761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מלבן 3">
            <a:extLst>
              <a:ext uri="{FF2B5EF4-FFF2-40B4-BE49-F238E27FC236}">
                <a16:creationId xmlns:a16="http://schemas.microsoft.com/office/drawing/2014/main" id="{A403D2F7-243E-3686-B042-AB2217971AE3}"/>
              </a:ext>
            </a:extLst>
          </p:cNvPr>
          <p:cNvSpPr/>
          <p:nvPr/>
        </p:nvSpPr>
        <p:spPr>
          <a:xfrm>
            <a:off x="1598925" y="1074033"/>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he-IL" sz="5400" b="1" dirty="0">
                <a:solidFill>
                  <a:schemeClr val="tx1"/>
                </a:solidFill>
                <a:latin typeface="David" panose="020E0502060401010101" pitchFamily="34" charset="-79"/>
                <a:cs typeface="David" panose="020E0502060401010101" pitchFamily="34" charset="-79"/>
              </a:rPr>
              <a:t>סימולציה</a:t>
            </a:r>
          </a:p>
        </p:txBody>
      </p:sp>
    </p:spTree>
    <p:extLst>
      <p:ext uri="{BB962C8B-B14F-4D97-AF65-F5344CB8AC3E}">
        <p14:creationId xmlns:p14="http://schemas.microsoft.com/office/powerpoint/2010/main" val="21853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מלבן 3">
            <a:extLst>
              <a:ext uri="{FF2B5EF4-FFF2-40B4-BE49-F238E27FC236}">
                <a16:creationId xmlns:a16="http://schemas.microsoft.com/office/drawing/2014/main" id="{A403D2F7-243E-3686-B042-AB2217971AE3}"/>
              </a:ext>
            </a:extLst>
          </p:cNvPr>
          <p:cNvSpPr/>
          <p:nvPr/>
        </p:nvSpPr>
        <p:spPr>
          <a:xfrm>
            <a:off x="6475142" y="395762"/>
            <a:ext cx="5278242" cy="6306119"/>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1"/>
            <a:r>
              <a:rPr lang="he-IL" sz="2400" u="sng" dirty="0">
                <a:solidFill>
                  <a:schemeClr val="tx1"/>
                </a:solidFill>
                <a:latin typeface="David" panose="020E0502060401010101" pitchFamily="34" charset="-79"/>
                <a:cs typeface="David" panose="020E0502060401010101" pitchFamily="34" charset="-79"/>
              </a:rPr>
              <a:t>רון:</a:t>
            </a:r>
          </a:p>
          <a:p>
            <a:pPr algn="ctr" defTabSz="457200" rtl="1"/>
            <a:endParaRPr lang="he-IL" sz="2400" u="sng" dirty="0">
              <a:solidFill>
                <a:schemeClr val="tx1"/>
              </a:solidFill>
              <a:latin typeface="David" panose="020E0502060401010101" pitchFamily="34" charset="-79"/>
              <a:cs typeface="David" panose="020E0502060401010101" pitchFamily="34" charset="-79"/>
            </a:endParaRP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בן 30 מפתח תקווה</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נשוי לסיוון העובדת כסייעת בגן</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אב לשניים</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ומילואימניק כלוחם בחטיבת גבעתי</a:t>
            </a:r>
          </a:p>
          <a:p>
            <a:pPr marL="457200" indent="-457200" algn="r" defTabSz="457200" rtl="1">
              <a:buFont typeface="Arial" panose="020B0604020202020204" pitchFamily="34" charset="0"/>
              <a:buChar char="•"/>
            </a:pP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u="sng" dirty="0">
                <a:solidFill>
                  <a:schemeClr val="tx1"/>
                </a:solidFill>
                <a:latin typeface="David" panose="020E0502060401010101" pitchFamily="34" charset="-79"/>
                <a:cs typeface="David" panose="020E0502060401010101" pitchFamily="34" charset="-79"/>
              </a:rPr>
              <a:t>לדבריו של רון: </a:t>
            </a: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dirty="0">
                <a:solidFill>
                  <a:schemeClr val="tx1"/>
                </a:solidFill>
                <a:latin typeface="David" panose="020E0502060401010101" pitchFamily="34" charset="-79"/>
                <a:cs typeface="David" panose="020E0502060401010101" pitchFamily="34" charset="-79"/>
              </a:rPr>
              <a:t>"התחלתי לחפש עבודה ביום שנרשמתי בלשכת התעסוקה, ואני מקווה שבקרוב מאוד אמצא מקום חדש."</a:t>
            </a: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p:txBody>
      </p:sp>
      <p:sp>
        <p:nvSpPr>
          <p:cNvPr id="5" name="מלבן 3">
            <a:extLst>
              <a:ext uri="{FF2B5EF4-FFF2-40B4-BE49-F238E27FC236}">
                <a16:creationId xmlns:a16="http://schemas.microsoft.com/office/drawing/2014/main" id="{FC13D07D-A419-FA2F-55FB-A3013D8BB5AC}"/>
              </a:ext>
            </a:extLst>
          </p:cNvPr>
          <p:cNvSpPr/>
          <p:nvPr/>
        </p:nvSpPr>
        <p:spPr>
          <a:xfrm>
            <a:off x="669010" y="395763"/>
            <a:ext cx="5308044" cy="6306120"/>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1"/>
            <a:r>
              <a:rPr lang="he-IL" sz="2400" u="sng" dirty="0">
                <a:solidFill>
                  <a:schemeClr val="tx1"/>
                </a:solidFill>
                <a:latin typeface="David" panose="020E0502060401010101" pitchFamily="34" charset="-79"/>
                <a:cs typeface="David" panose="020E0502060401010101" pitchFamily="34" charset="-79"/>
              </a:rPr>
              <a:t>אריאל:</a:t>
            </a:r>
          </a:p>
          <a:p>
            <a:pPr algn="ctr" defTabSz="457200" rtl="1"/>
            <a:endParaRPr lang="he-IL" sz="2400" u="sng" dirty="0">
              <a:solidFill>
                <a:schemeClr val="tx1"/>
              </a:solidFill>
              <a:latin typeface="David" panose="020E0502060401010101" pitchFamily="34" charset="-79"/>
              <a:cs typeface="David" panose="020E0502060401010101" pitchFamily="34" charset="-79"/>
            </a:endParaRP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בן 34 מחיפה</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נשוי ליעל העובדת כמורה בבית ספר יסודי</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אב לשניים</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ומילואימניק כלוחם בחטיבת הנח״ל</a:t>
            </a:r>
          </a:p>
          <a:p>
            <a:pPr marL="457200" indent="-457200" algn="r" defTabSz="457200" rtl="1">
              <a:buFont typeface="Arial" panose="020B0604020202020204" pitchFamily="34" charset="0"/>
              <a:buChar char="•"/>
            </a:pP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u="sng" dirty="0">
                <a:solidFill>
                  <a:schemeClr val="tx1"/>
                </a:solidFill>
                <a:latin typeface="David" panose="020E0502060401010101" pitchFamily="34" charset="-79"/>
                <a:cs typeface="David" panose="020E0502060401010101" pitchFamily="34" charset="-79"/>
              </a:rPr>
              <a:t>אריאל מעיד על עצמו: </a:t>
            </a:r>
          </a:p>
          <a:p>
            <a:pPr algn="r" defTabSz="457200" rtl="1"/>
            <a:r>
              <a:rPr lang="he-IL" sz="2400" dirty="0">
                <a:solidFill>
                  <a:schemeClr val="tx1"/>
                </a:solidFill>
                <a:latin typeface="David" panose="020E0502060401010101" pitchFamily="34" charset="-79"/>
                <a:cs typeface="David" panose="020E0502060401010101" pitchFamily="34" charset="-79"/>
              </a:rPr>
              <a:t>"כרגע אני לא לחוץ לגבי מציאת עבודה, ומנצל את תקופת האבטלה כדי להחליט מה יתאים לי בהמשך. כמובן שזה לא היה מתוכנן, אבל התקופה הזו שבה יש לי יותר זמן מאפשרת לי לעשות דברים כמו לבלות יותר עם הילדים, לקחת חלק יותר פעיל בהפגנות נגד הרפורמה המשפטית, להשלים סדרות ולסדר דברים קטנים בבית, וכך אני מרגיש שאני לפחות מנצל את הזמן."</a:t>
            </a:r>
          </a:p>
        </p:txBody>
      </p:sp>
    </p:spTree>
    <p:extLst>
      <p:ext uri="{BB962C8B-B14F-4D97-AF65-F5344CB8AC3E}">
        <p14:creationId xmlns:p14="http://schemas.microsoft.com/office/powerpoint/2010/main" val="32284959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1442202" y="597408"/>
            <a:ext cx="8994150" cy="707136"/>
          </a:xfrm>
          <a:prstGeom prst="rect">
            <a:avLst/>
          </a:prstGeom>
          <a:solidFill>
            <a:srgbClr val="FFFFFF">
              <a:alpha val="51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ctr" defTabSz="914400" rtl="0" eaLnBrk="1" latinLnBrk="0" hangingPunct="1">
              <a:lnSpc>
                <a:spcPct val="90000"/>
              </a:lnSpc>
              <a:spcBef>
                <a:spcPct val="0"/>
              </a:spcBef>
              <a:buNone/>
            </a:pPr>
            <a:r>
              <a:rPr lang="he-IL" sz="3600" b="1" dirty="0">
                <a:latin typeface="David" panose="020E0502060401010101" pitchFamily="34" charset="-79"/>
                <a:cs typeface="David" panose="020E0502060401010101" pitchFamily="34" charset="-79"/>
              </a:rPr>
              <a:t>למה לי רווחה עכשיו? רווחה בזמן מלחמה</a:t>
            </a:r>
          </a:p>
        </p:txBody>
      </p:sp>
      <p:sp>
        <p:nvSpPr>
          <p:cNvPr id="3" name="מלבן 3">
            <a:extLst>
              <a:ext uri="{FF2B5EF4-FFF2-40B4-BE49-F238E27FC236}">
                <a16:creationId xmlns:a16="http://schemas.microsoft.com/office/drawing/2014/main" id="{A403D2F7-243E-3686-B042-AB2217971AE3}"/>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 defTabSz="457200" rtl="1" eaLnBrk="1" latinLnBrk="0" hangingPunct="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מערכת הרווחה אינה רק עוזרת לפרטים ולקהילות בשגרה, אלא מהווה גורם מכריע בבניית חוסן לאומי וקהילתי, במיוחד בזמני משבר.</a:t>
            </a:r>
          </a:p>
          <a:p>
            <a:pPr marL="457200" indent="-457200" algn="just" defTabSz="457200" rtl="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בזמן מלחמה, הצרכים החברתיים והאישיים נדרשים להתמודדות מיידית ולעיתים קרובות ללא הכנה מספקת מראש. </a:t>
            </a:r>
          </a:p>
          <a:p>
            <a:pPr marL="457200" indent="-457200" algn="just" defTabSz="457200" rtl="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האתגר: הצורך לטפל במגוון רחב של צרכים במצב של משאבים מוגבלים ותקצוב נמוך יחסית.</a:t>
            </a:r>
          </a:p>
          <a:p>
            <a:pPr marL="457200" indent="-457200" algn="just" defTabSz="457200" rtl="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החשש: ההחלטה על הקצאת משאבים תהיה צבועה פוליטית.</a:t>
            </a:r>
          </a:p>
        </p:txBody>
      </p:sp>
    </p:spTree>
    <p:extLst>
      <p:ext uri="{BB962C8B-B14F-4D97-AF65-F5344CB8AC3E}">
        <p14:creationId xmlns:p14="http://schemas.microsoft.com/office/powerpoint/2010/main" val="96356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77620EC7-7CDA-1707-286D-C54B1C8F7432}"/>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endParaRPr lang="he-IL" sz="2800" dirty="0">
              <a:solidFill>
                <a:schemeClr val="tx1"/>
              </a:solidFill>
              <a:latin typeface="Traditional Arabic" panose="02020603050405020304" pitchFamily="18" charset="-78"/>
            </a:endParaRPr>
          </a:p>
          <a:p>
            <a:pPr algn="ctr" defTabSz="457200" rtl="1"/>
            <a:r>
              <a:rPr lang="he-IL" sz="3600" dirty="0">
                <a:solidFill>
                  <a:schemeClr val="tx1"/>
                </a:solidFill>
                <a:latin typeface="Traditional Arabic" panose="02020603050405020304" pitchFamily="18" charset="-78"/>
              </a:rPr>
              <a:t>מה משפיע על תפיסות לגבי זכאות לרווחה?</a:t>
            </a:r>
          </a:p>
          <a:p>
            <a:pPr algn="ctr" defTabSz="457200" rtl="1"/>
            <a:endParaRPr lang="he-IL" sz="3600" dirty="0">
              <a:solidFill>
                <a:schemeClr val="tx1"/>
              </a:solidFill>
              <a:latin typeface="Traditional Arabic" panose="02020603050405020304" pitchFamily="18" charset="-78"/>
            </a:endParaRPr>
          </a:p>
          <a:p>
            <a:pPr marL="0" algn="ctr" defTabSz="457200" rtl="1" eaLnBrk="1" latinLnBrk="0" hangingPunct="1"/>
            <a:r>
              <a:rPr lang="he-IL" sz="2800" dirty="0">
                <a:solidFill>
                  <a:schemeClr val="tx1"/>
                </a:solidFill>
                <a:latin typeface="Traditional Arabic" panose="02020603050405020304" pitchFamily="18" charset="-78"/>
              </a:rPr>
              <a:t>כיצד הקיטוב הפוליטי שהתגבר בזמן הרפורמה המשפטית משפיע על תפיסות לגבי זכאותם של נתמכי רווחה בישראל?</a:t>
            </a:r>
            <a:endParaRPr lang="en-US" sz="2800" dirty="0">
              <a:solidFill>
                <a:schemeClr val="tx1"/>
              </a:solidFill>
              <a:latin typeface="Traditional Arabic" panose="02020603050405020304" pitchFamily="18" charset="-78"/>
            </a:endParaRPr>
          </a:p>
        </p:txBody>
      </p:sp>
      <p:sp>
        <p:nvSpPr>
          <p:cNvPr id="6" name="מלבן 3">
            <a:extLst>
              <a:ext uri="{FF2B5EF4-FFF2-40B4-BE49-F238E27FC236}">
                <a16:creationId xmlns:a16="http://schemas.microsoft.com/office/drawing/2014/main" id="{FDAEE926-0ECD-6363-100C-73A571C740CD}"/>
              </a:ext>
            </a:extLst>
          </p:cNvPr>
          <p:cNvSpPr/>
          <p:nvPr/>
        </p:nvSpPr>
        <p:spPr>
          <a:xfrm rot="10800000" flipV="1">
            <a:off x="1442202" y="597408"/>
            <a:ext cx="8994150" cy="707136"/>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he-IL" sz="3600" b="1" dirty="0">
                <a:solidFill>
                  <a:schemeClr val="tx1"/>
                </a:solidFill>
                <a:latin typeface="Traditional Arabic" panose="02020603050405020304" pitchFamily="18" charset="-78"/>
              </a:rPr>
              <a:t>שאלת המחקר</a:t>
            </a:r>
          </a:p>
        </p:txBody>
      </p:sp>
    </p:spTree>
    <p:extLst>
      <p:ext uri="{BB962C8B-B14F-4D97-AF65-F5344CB8AC3E}">
        <p14:creationId xmlns:p14="http://schemas.microsoft.com/office/powerpoint/2010/main" val="16771848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alphaModFix amt="5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77620EC7-7CDA-1707-286D-C54B1C8F7432}"/>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1" eaLnBrk="1" latinLnBrk="0" hangingPunct="1">
              <a:lnSpc>
                <a:spcPct val="150000"/>
              </a:lnSpc>
            </a:pPr>
            <a:r>
              <a:rPr lang="he-IL" sz="2600" u="sng" dirty="0">
                <a:solidFill>
                  <a:schemeClr val="tx1"/>
                </a:solidFill>
                <a:latin typeface="David" panose="020E0502060401010101" pitchFamily="34" charset="-79"/>
                <a:cs typeface="David" panose="020E0502060401010101" pitchFamily="34" charset="-79"/>
              </a:rPr>
              <a:t>מה מראים מחקרים?</a:t>
            </a:r>
          </a:p>
          <a:p>
            <a:pPr marL="457200" indent="-457200" algn="just" defTabSz="457200" rtl="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אחד המנגנונים המרכזיים</a:t>
            </a:r>
            <a:r>
              <a:rPr lang="en-US" sz="2600" dirty="0">
                <a:solidFill>
                  <a:schemeClr val="tx1"/>
                </a:solidFill>
                <a:latin typeface="David" panose="020E0502060401010101" pitchFamily="34" charset="-79"/>
                <a:cs typeface="David" panose="020E0502060401010101" pitchFamily="34" charset="-79"/>
              </a:rPr>
              <a:t> </a:t>
            </a:r>
            <a:r>
              <a:rPr lang="he-IL" sz="2600" dirty="0">
                <a:solidFill>
                  <a:schemeClr val="tx1"/>
                </a:solidFill>
                <a:latin typeface="David" panose="020E0502060401010101" pitchFamily="34" charset="-79"/>
                <a:cs typeface="David" panose="020E0502060401010101" pitchFamily="34" charset="-79"/>
              </a:rPr>
              <a:t>המשפיעים על תפיסת זכאות לרווחה הוא </a:t>
            </a:r>
            <a:r>
              <a:rPr lang="he-IL" sz="2600" b="1" dirty="0">
                <a:solidFill>
                  <a:schemeClr val="tx1"/>
                </a:solidFill>
                <a:latin typeface="David" panose="020E0502060401010101" pitchFamily="34" charset="-79"/>
                <a:cs typeface="David" panose="020E0502060401010101" pitchFamily="34" charset="-79"/>
              </a:rPr>
              <a:t>מאמץ</a:t>
            </a:r>
            <a:r>
              <a:rPr lang="en-US" sz="2600" dirty="0">
                <a:solidFill>
                  <a:schemeClr val="tx1"/>
                </a:solidFill>
                <a:latin typeface="David" panose="020E0502060401010101" pitchFamily="34" charset="-79"/>
                <a:cs typeface="David" panose="020E0502060401010101" pitchFamily="34" charset="-79"/>
              </a:rPr>
              <a:t>.</a:t>
            </a:r>
          </a:p>
          <a:p>
            <a:pPr algn="ctr" defTabSz="457200" rtl="1" eaLnBrk="1" latinLnBrk="0" hangingPunct="1">
              <a:lnSpc>
                <a:spcPct val="150000"/>
              </a:lnSpc>
            </a:pPr>
            <a:r>
              <a:rPr lang="he-IL" sz="2600" u="sng" dirty="0">
                <a:solidFill>
                  <a:schemeClr val="tx1"/>
                </a:solidFill>
                <a:latin typeface="David" panose="020E0502060401010101" pitchFamily="34" charset="-79"/>
                <a:cs typeface="David" panose="020E0502060401010101" pitchFamily="34" charset="-79"/>
              </a:rPr>
              <a:t>הפער:</a:t>
            </a:r>
          </a:p>
          <a:p>
            <a:pPr marL="457200" indent="-457200" algn="just" defTabSz="457200" rtl="1">
              <a:lnSpc>
                <a:spcPct val="150000"/>
              </a:lnSpc>
              <a:buFont typeface="Arial" panose="020B0604020202020204" pitchFamily="34" charset="0"/>
              <a:buChar char="•"/>
            </a:pPr>
            <a:r>
              <a:rPr lang="he-IL" sz="2600" dirty="0">
                <a:solidFill>
                  <a:schemeClr val="tx1"/>
                </a:solidFill>
                <a:latin typeface="David" panose="020E0502060401010101" pitchFamily="34" charset="-79"/>
                <a:cs typeface="David" panose="020E0502060401010101" pitchFamily="34" charset="-79"/>
              </a:rPr>
              <a:t>לא ברור כיצד מצבים בהם יש קיטוב פוליטי ורגשי עמוק משפיעים על תפיסות לגבי זכאות לרווחה.</a:t>
            </a:r>
          </a:p>
        </p:txBody>
      </p:sp>
      <p:sp>
        <p:nvSpPr>
          <p:cNvPr id="6" name="מלבן 3">
            <a:extLst>
              <a:ext uri="{FF2B5EF4-FFF2-40B4-BE49-F238E27FC236}">
                <a16:creationId xmlns:a16="http://schemas.microsoft.com/office/drawing/2014/main" id="{FDAEE926-0ECD-6363-100C-73A571C740CD}"/>
              </a:ext>
            </a:extLst>
          </p:cNvPr>
          <p:cNvSpPr/>
          <p:nvPr/>
        </p:nvSpPr>
        <p:spPr>
          <a:xfrm rot="10800000" flipV="1">
            <a:off x="1442202" y="597408"/>
            <a:ext cx="8994150" cy="707136"/>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he-IL" sz="3600" b="1" dirty="0">
                <a:solidFill>
                  <a:schemeClr val="tx1"/>
                </a:solidFill>
                <a:latin typeface="David" panose="020E0502060401010101" pitchFamily="34" charset="-79"/>
                <a:cs typeface="David" panose="020E0502060401010101" pitchFamily="34" charset="-79"/>
              </a:rPr>
              <a:t>מה משפיע על תפיסות הציבור כלפי נתמכי רווחה?</a:t>
            </a:r>
          </a:p>
        </p:txBody>
      </p:sp>
    </p:spTree>
    <p:extLst>
      <p:ext uri="{BB962C8B-B14F-4D97-AF65-F5344CB8AC3E}">
        <p14:creationId xmlns:p14="http://schemas.microsoft.com/office/powerpoint/2010/main" val="35170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68E37D76-E9FC-CFED-89BA-53B1F39B4DD9}"/>
              </a:ext>
            </a:extLst>
          </p:cNvPr>
          <p:cNvSpPr txBox="1">
            <a:spLocks/>
          </p:cNvSpPr>
          <p:nvPr/>
        </p:nvSpPr>
        <p:spPr>
          <a:xfrm>
            <a:off x="1442202" y="597408"/>
            <a:ext cx="8994150" cy="707136"/>
          </a:xfrm>
          <a:prstGeom prst="rect">
            <a:avLst/>
          </a:prstGeom>
          <a:solidFill>
            <a:srgbClr val="FFFFFF">
              <a:alpha val="51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ctr" defTabSz="914400" rtl="0" eaLnBrk="1" latinLnBrk="0" hangingPunct="1">
              <a:lnSpc>
                <a:spcPct val="90000"/>
              </a:lnSpc>
              <a:spcBef>
                <a:spcPct val="0"/>
              </a:spcBef>
              <a:buNone/>
            </a:pPr>
            <a:r>
              <a:rPr lang="he-IL" sz="3600" b="1" dirty="0">
                <a:latin typeface="David" panose="020E0502060401010101" pitchFamily="34" charset="-79"/>
                <a:cs typeface="David" panose="020E0502060401010101" pitchFamily="34" charset="-79"/>
              </a:rPr>
              <a:t>השערות המחקר</a:t>
            </a:r>
          </a:p>
        </p:txBody>
      </p:sp>
      <p:sp>
        <p:nvSpPr>
          <p:cNvPr id="3" name="מלבן 3">
            <a:extLst>
              <a:ext uri="{FF2B5EF4-FFF2-40B4-BE49-F238E27FC236}">
                <a16:creationId xmlns:a16="http://schemas.microsoft.com/office/drawing/2014/main" id="{A403D2F7-243E-3686-B042-AB2217971AE3}"/>
              </a:ext>
            </a:extLst>
          </p:cNvPr>
          <p:cNvSpPr/>
          <p:nvPr/>
        </p:nvSpPr>
        <p:spPr>
          <a:xfrm>
            <a:off x="1442202" y="1672578"/>
            <a:ext cx="8994150" cy="4709934"/>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defTabSz="457200" rtl="1"/>
            <a:r>
              <a:rPr lang="he-IL" sz="2200" dirty="0">
                <a:solidFill>
                  <a:schemeClr val="tx1"/>
                </a:solidFill>
                <a:latin typeface="David" panose="020E0502060401010101" pitchFamily="34" charset="-79"/>
                <a:cs typeface="David" panose="020E0502060401010101" pitchFamily="34" charset="-79"/>
              </a:rPr>
              <a:t>הנחה: בתקופות משבר פוליטי בהן הקיטוב גובר, קיימת נטייה להעדיף את חברי הקבוצה הפוליטית שלנו ולהפגין אי-סובלנות פוליטית כלפי הקבוצה היריבה.</a:t>
            </a:r>
          </a:p>
          <a:p>
            <a:pPr algn="just" defTabSz="457200" rtl="1"/>
            <a:endParaRPr lang="he-IL" sz="2200" dirty="0">
              <a:solidFill>
                <a:schemeClr val="tx1"/>
              </a:solidFill>
              <a:latin typeface="David" panose="020E0502060401010101" pitchFamily="34" charset="-79"/>
              <a:cs typeface="David" panose="020E0502060401010101" pitchFamily="34" charset="-79"/>
            </a:endParaRPr>
          </a:p>
          <a:p>
            <a:pPr algn="just" defTabSz="457200" rtl="1"/>
            <a:r>
              <a:rPr lang="he-IL" sz="2200" u="sng" dirty="0">
                <a:solidFill>
                  <a:schemeClr val="tx1"/>
                </a:solidFill>
                <a:latin typeface="David" panose="020E0502060401010101" pitchFamily="34" charset="-79"/>
                <a:cs typeface="David" panose="020E0502060401010101" pitchFamily="34" charset="-79"/>
              </a:rPr>
              <a:t>השערה ראשונה: </a:t>
            </a:r>
          </a:p>
          <a:p>
            <a:pPr marL="457200" indent="-457200" algn="just" defTabSz="457200" rtl="1">
              <a:buFont typeface="Arial" panose="020B0604020202020204" pitchFamily="34" charset="0"/>
              <a:buChar char="•"/>
            </a:pPr>
            <a:endParaRPr lang="he-IL" sz="2200" dirty="0">
              <a:solidFill>
                <a:schemeClr val="tx1"/>
              </a:solidFill>
              <a:latin typeface="David" panose="020E0502060401010101" pitchFamily="34" charset="-79"/>
              <a:cs typeface="David" panose="020E0502060401010101" pitchFamily="34" charset="-79"/>
            </a:endParaRPr>
          </a:p>
          <a:p>
            <a:pPr algn="ctr" defTabSz="457200" rtl="1"/>
            <a:r>
              <a:rPr lang="he-IL" sz="2200" b="1" dirty="0">
                <a:solidFill>
                  <a:schemeClr val="tx1"/>
                </a:solidFill>
                <a:latin typeface="David" panose="020E0502060401010101" pitchFamily="34" charset="-79"/>
                <a:cs typeface="David" panose="020E0502060401010101" pitchFamily="34" charset="-79"/>
              </a:rPr>
              <a:t>אנשים יציגו הטיה כנגד נתמכי רווחה יריבים פוליטית לעומת אלו השייכים לקבוצתם הפוליטית.</a:t>
            </a:r>
          </a:p>
          <a:p>
            <a:pPr algn="just" defTabSz="457200" rtl="1"/>
            <a:endParaRPr lang="he-IL" sz="2200" dirty="0">
              <a:solidFill>
                <a:schemeClr val="tx1"/>
              </a:solidFill>
              <a:latin typeface="David" panose="020E0502060401010101" pitchFamily="34" charset="-79"/>
              <a:cs typeface="David" panose="020E0502060401010101" pitchFamily="34" charset="-79"/>
            </a:endParaRPr>
          </a:p>
          <a:p>
            <a:pPr algn="just" defTabSz="457200" rtl="1"/>
            <a:r>
              <a:rPr lang="he-IL" sz="2200" u="sng" dirty="0">
                <a:solidFill>
                  <a:schemeClr val="tx1"/>
                </a:solidFill>
                <a:latin typeface="David" panose="020E0502060401010101" pitchFamily="34" charset="-79"/>
                <a:cs typeface="David" panose="020E0502060401010101" pitchFamily="34" charset="-79"/>
              </a:rPr>
              <a:t>השערה שנייה:</a:t>
            </a:r>
          </a:p>
          <a:p>
            <a:pPr marL="457200" indent="-457200" algn="just" defTabSz="457200" rtl="1">
              <a:buFont typeface="Arial" panose="020B0604020202020204" pitchFamily="34" charset="0"/>
              <a:buChar char="•"/>
            </a:pPr>
            <a:endParaRPr lang="he-IL" sz="2200" dirty="0">
              <a:solidFill>
                <a:schemeClr val="tx1"/>
              </a:solidFill>
              <a:latin typeface="David" panose="020E0502060401010101" pitchFamily="34" charset="-79"/>
              <a:cs typeface="David" panose="020E0502060401010101" pitchFamily="34" charset="-79"/>
            </a:endParaRPr>
          </a:p>
          <a:p>
            <a:pPr algn="ctr" defTabSz="457200" rtl="1"/>
            <a:r>
              <a:rPr lang="he-IL" sz="2200" b="1" dirty="0">
                <a:solidFill>
                  <a:schemeClr val="tx1"/>
                </a:solidFill>
                <a:latin typeface="David" panose="020E0502060401010101" pitchFamily="34" charset="-79"/>
                <a:cs typeface="David" panose="020E0502060401010101" pitchFamily="34" charset="-79"/>
              </a:rPr>
              <a:t>אנשים יציגו הטיה כנגד נתמכי רווחה יריבים פוליטית, גם אם נתמכי הרווחה בעלי מוטיבציה לשינוי המציאות בה הם מצויים.</a:t>
            </a:r>
          </a:p>
        </p:txBody>
      </p:sp>
    </p:spTree>
    <p:extLst>
      <p:ext uri="{BB962C8B-B14F-4D97-AF65-F5344CB8AC3E}">
        <p14:creationId xmlns:p14="http://schemas.microsoft.com/office/powerpoint/2010/main" val="13429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68E37D76-E9FC-CFED-89BA-53B1F39B4DD9}"/>
              </a:ext>
            </a:extLst>
          </p:cNvPr>
          <p:cNvSpPr txBox="1">
            <a:spLocks/>
          </p:cNvSpPr>
          <p:nvPr/>
        </p:nvSpPr>
        <p:spPr>
          <a:xfrm>
            <a:off x="8909823" y="420882"/>
            <a:ext cx="2999679" cy="18999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r" rtl="1">
              <a:spcAft>
                <a:spcPts val="600"/>
              </a:spcAft>
            </a:pPr>
            <a:r>
              <a:rPr lang="en-US" sz="4000" b="1" dirty="0" err="1"/>
              <a:t>מערך</a:t>
            </a:r>
            <a:r>
              <a:rPr lang="en-US" sz="4000" b="1" dirty="0"/>
              <a:t> </a:t>
            </a:r>
            <a:r>
              <a:rPr lang="en-US" sz="4000" b="1" dirty="0" err="1"/>
              <a:t>המחקר</a:t>
            </a:r>
            <a:endParaRPr lang="en-US" sz="4000" b="1" dirty="0"/>
          </a:p>
        </p:txBody>
      </p:sp>
      <p:sp>
        <p:nvSpPr>
          <p:cNvPr id="4" name="מלבן 3">
            <a:extLst>
              <a:ext uri="{FF2B5EF4-FFF2-40B4-BE49-F238E27FC236}">
                <a16:creationId xmlns:a16="http://schemas.microsoft.com/office/drawing/2014/main" id="{5827293B-1A3F-E743-6C85-8840081BA001}"/>
              </a:ext>
            </a:extLst>
          </p:cNvPr>
          <p:cNvSpPr/>
          <p:nvPr/>
        </p:nvSpPr>
        <p:spPr>
          <a:xfrm>
            <a:off x="7036905" y="2002741"/>
            <a:ext cx="4872598" cy="4305600"/>
          </a:xfrm>
          <a:prstGeom prst="rect">
            <a:avLst/>
          </a:prstGeom>
          <a:solidFill>
            <a:schemeClr val="tx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28600" algn="r" rtl="1">
              <a:lnSpc>
                <a:spcPct val="90000"/>
              </a:lnSpc>
              <a:spcAft>
                <a:spcPts val="600"/>
              </a:spcAft>
            </a:pPr>
            <a:r>
              <a:rPr lang="en-US" sz="2400" dirty="0" err="1">
                <a:solidFill>
                  <a:schemeClr val="bg1"/>
                </a:solidFill>
                <a:latin typeface="David" panose="020E0502060401010101" pitchFamily="34" charset="-79"/>
                <a:cs typeface="David" panose="020E0502060401010101" pitchFamily="34" charset="-79"/>
              </a:rPr>
              <a:t>לצורך</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בחינת</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השערות</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המחקר</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גייסנו</a:t>
            </a:r>
            <a:r>
              <a:rPr lang="en-US" sz="2400" dirty="0">
                <a:solidFill>
                  <a:schemeClr val="bg1"/>
                </a:solidFill>
                <a:latin typeface="David" panose="020E0502060401010101" pitchFamily="34" charset="-79"/>
                <a:cs typeface="David" panose="020E0502060401010101" pitchFamily="34" charset="-79"/>
              </a:rPr>
              <a:t> </a:t>
            </a:r>
            <a:r>
              <a:rPr lang="he-IL" sz="2400" dirty="0">
                <a:solidFill>
                  <a:schemeClr val="bg1"/>
                </a:solidFill>
                <a:latin typeface="David" panose="020E0502060401010101" pitchFamily="34" charset="-79"/>
                <a:cs typeface="David" panose="020E0502060401010101" pitchFamily="34" charset="-79"/>
              </a:rPr>
              <a:t>1,202 </a:t>
            </a:r>
            <a:r>
              <a:rPr lang="en-US" sz="2400" dirty="0" err="1">
                <a:solidFill>
                  <a:schemeClr val="bg1"/>
                </a:solidFill>
                <a:latin typeface="David" panose="020E0502060401010101" pitchFamily="34" charset="-79"/>
                <a:cs typeface="David" panose="020E0502060401010101" pitchFamily="34" charset="-79"/>
              </a:rPr>
              <a:t>משתתפים</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ישראליים</a:t>
            </a:r>
            <a:r>
              <a:rPr lang="he-IL" sz="2400" dirty="0">
                <a:solidFill>
                  <a:schemeClr val="bg1"/>
                </a:solidFill>
                <a:latin typeface="David" panose="020E0502060401010101" pitchFamily="34" charset="-79"/>
                <a:cs typeface="David" panose="020E0502060401010101" pitchFamily="34" charset="-79"/>
              </a:rPr>
              <a:t> (יהודים)</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בעלי</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זכות</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הצבעה</a:t>
            </a:r>
            <a:r>
              <a:rPr lang="en-US" sz="2400" dirty="0">
                <a:solidFill>
                  <a:schemeClr val="bg1"/>
                </a:solidFill>
                <a:latin typeface="David" panose="020E0502060401010101" pitchFamily="34" charset="-79"/>
                <a:cs typeface="David" panose="020E0502060401010101" pitchFamily="34" charset="-79"/>
              </a:rPr>
              <a:t>.</a:t>
            </a:r>
            <a:endParaRPr lang="he-IL" sz="2400" dirty="0">
              <a:solidFill>
                <a:schemeClr val="bg1"/>
              </a:solidFill>
              <a:latin typeface="David" panose="020E0502060401010101" pitchFamily="34" charset="-79"/>
              <a:cs typeface="David" panose="020E0502060401010101" pitchFamily="34" charset="-79"/>
            </a:endParaRPr>
          </a:p>
          <a:p>
            <a:pPr marL="457200" indent="-228600" algn="r" rtl="1">
              <a:lnSpc>
                <a:spcPct val="90000"/>
              </a:lnSpc>
              <a:spcAft>
                <a:spcPts val="600"/>
              </a:spcAft>
              <a:buFont typeface="Arial" panose="020B0604020202020204" pitchFamily="34" charset="0"/>
              <a:buChar char="•"/>
            </a:pPr>
            <a:endParaRPr lang="he-IL" sz="2400" dirty="0">
              <a:solidFill>
                <a:schemeClr val="bg1"/>
              </a:solidFill>
              <a:latin typeface="David" panose="020E0502060401010101" pitchFamily="34" charset="-79"/>
              <a:cs typeface="David" panose="020E0502060401010101" pitchFamily="34" charset="-79"/>
            </a:endParaRPr>
          </a:p>
          <a:p>
            <a:pPr marL="228600" algn="r" rtl="1">
              <a:lnSpc>
                <a:spcPct val="90000"/>
              </a:lnSpc>
              <a:spcAft>
                <a:spcPts val="600"/>
              </a:spcAft>
            </a:pPr>
            <a:r>
              <a:rPr lang="en-US" sz="2400" dirty="0" err="1">
                <a:solidFill>
                  <a:schemeClr val="bg1"/>
                </a:solidFill>
                <a:latin typeface="David" panose="020E0502060401010101" pitchFamily="34" charset="-79"/>
                <a:cs typeface="David" panose="020E0502060401010101" pitchFamily="34" charset="-79"/>
              </a:rPr>
              <a:t>המדגם</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הינו</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מייצג</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של</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האוכלוסייה</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הישראלית</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על</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בסיס</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מגדר</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השכלה</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גיל</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ושייכות</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פוליטית</a:t>
            </a:r>
            <a:r>
              <a:rPr lang="en-US" sz="2400" dirty="0">
                <a:solidFill>
                  <a:schemeClr val="bg1"/>
                </a:solidFill>
                <a:latin typeface="David" panose="020E0502060401010101" pitchFamily="34" charset="-79"/>
                <a:cs typeface="David" panose="020E0502060401010101" pitchFamily="34" charset="-79"/>
              </a:rPr>
              <a:t>.</a:t>
            </a:r>
            <a:endParaRPr lang="he-IL" sz="2400" dirty="0">
              <a:solidFill>
                <a:schemeClr val="bg1"/>
              </a:solidFill>
              <a:latin typeface="David" panose="020E0502060401010101" pitchFamily="34" charset="-79"/>
              <a:cs typeface="David" panose="020E0502060401010101" pitchFamily="34" charset="-79"/>
            </a:endParaRPr>
          </a:p>
          <a:p>
            <a:pPr marL="457200" indent="-228600" algn="r" rtl="1">
              <a:lnSpc>
                <a:spcPct val="90000"/>
              </a:lnSpc>
              <a:spcAft>
                <a:spcPts val="600"/>
              </a:spcAft>
              <a:buFont typeface="Arial" panose="020B0604020202020204" pitchFamily="34" charset="0"/>
              <a:buChar char="•"/>
            </a:pPr>
            <a:endParaRPr lang="en-US" sz="2400" dirty="0">
              <a:solidFill>
                <a:schemeClr val="bg1"/>
              </a:solidFill>
              <a:latin typeface="David" panose="020E0502060401010101" pitchFamily="34" charset="-79"/>
              <a:cs typeface="David" panose="020E0502060401010101" pitchFamily="34" charset="-79"/>
            </a:endParaRPr>
          </a:p>
          <a:p>
            <a:pPr marL="228600" algn="r" rtl="1">
              <a:lnSpc>
                <a:spcPct val="90000"/>
              </a:lnSpc>
              <a:spcAft>
                <a:spcPts val="600"/>
              </a:spcAft>
            </a:pPr>
            <a:r>
              <a:rPr lang="en-US" sz="2400" dirty="0" err="1">
                <a:solidFill>
                  <a:schemeClr val="bg1"/>
                </a:solidFill>
                <a:latin typeface="David" panose="020E0502060401010101" pitchFamily="34" charset="-79"/>
                <a:cs typeface="David" panose="020E0502060401010101" pitchFamily="34" charset="-79"/>
              </a:rPr>
              <a:t>הסקר</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בוצע</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בין</a:t>
            </a:r>
            <a:r>
              <a:rPr lang="en-US" sz="2400" dirty="0">
                <a:solidFill>
                  <a:schemeClr val="bg1"/>
                </a:solidFill>
                <a:latin typeface="David" panose="020E0502060401010101" pitchFamily="34" charset="-79"/>
                <a:cs typeface="David" panose="020E0502060401010101" pitchFamily="34" charset="-79"/>
              </a:rPr>
              <a:t> </a:t>
            </a:r>
            <a:r>
              <a:rPr lang="en-US" sz="2400" dirty="0" err="1">
                <a:solidFill>
                  <a:schemeClr val="bg1"/>
                </a:solidFill>
                <a:latin typeface="David" panose="020E0502060401010101" pitchFamily="34" charset="-79"/>
                <a:cs typeface="David" panose="020E0502060401010101" pitchFamily="34" charset="-79"/>
              </a:rPr>
              <a:t>התאריכים</a:t>
            </a:r>
            <a:r>
              <a:rPr lang="he-IL" sz="2400" dirty="0">
                <a:solidFill>
                  <a:schemeClr val="bg1"/>
                </a:solidFill>
                <a:latin typeface="David" panose="020E0502060401010101" pitchFamily="34" charset="-79"/>
                <a:cs typeface="David" panose="020E0502060401010101" pitchFamily="34" charset="-79"/>
              </a:rPr>
              <a:t>:</a:t>
            </a:r>
          </a:p>
          <a:p>
            <a:pPr marL="228600" algn="r" rtl="1">
              <a:lnSpc>
                <a:spcPct val="90000"/>
              </a:lnSpc>
              <a:spcAft>
                <a:spcPts val="600"/>
              </a:spcAft>
            </a:pPr>
            <a:r>
              <a:rPr lang="he-IL" sz="2400" dirty="0">
                <a:solidFill>
                  <a:schemeClr val="bg1"/>
                </a:solidFill>
                <a:latin typeface="David" panose="020E0502060401010101" pitchFamily="34" charset="-79"/>
                <a:cs typeface="David" panose="020E0502060401010101" pitchFamily="34" charset="-79"/>
              </a:rPr>
              <a:t>21 באוגוסט ועד 5 בספטמבר </a:t>
            </a:r>
            <a:r>
              <a:rPr lang="he-IL" sz="2400">
                <a:solidFill>
                  <a:schemeClr val="bg1"/>
                </a:solidFill>
                <a:latin typeface="David" panose="020E0502060401010101" pitchFamily="34" charset="-79"/>
                <a:cs typeface="David" panose="020E0502060401010101" pitchFamily="34" charset="-79"/>
              </a:rPr>
              <a:t>2023.</a:t>
            </a:r>
            <a:endParaRPr lang="he-IL" sz="2400"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7659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קפלן. הערב , אור אדר">
            <a:extLst>
              <a:ext uri="{FF2B5EF4-FFF2-40B4-BE49-F238E27FC236}">
                <a16:creationId xmlns:a16="http://schemas.microsoft.com/office/drawing/2014/main" id="{EDEC6927-A0D3-022A-7029-1BA74F0AAB3B}"/>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ffectLst>
            <a:outerShdw blurRad="12700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מלבן 3">
            <a:extLst>
              <a:ext uri="{FF2B5EF4-FFF2-40B4-BE49-F238E27FC236}">
                <a16:creationId xmlns:a16="http://schemas.microsoft.com/office/drawing/2014/main" id="{A403D2F7-243E-3686-B042-AB2217971AE3}"/>
              </a:ext>
            </a:extLst>
          </p:cNvPr>
          <p:cNvSpPr/>
          <p:nvPr/>
        </p:nvSpPr>
        <p:spPr>
          <a:xfrm>
            <a:off x="6475142" y="395762"/>
            <a:ext cx="5278242" cy="6306119"/>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1"/>
            <a:r>
              <a:rPr lang="he-IL" sz="2400" u="sng" dirty="0">
                <a:solidFill>
                  <a:schemeClr val="tx1"/>
                </a:solidFill>
                <a:latin typeface="David" panose="020E0502060401010101" pitchFamily="34" charset="-79"/>
                <a:cs typeface="David" panose="020E0502060401010101" pitchFamily="34" charset="-79"/>
              </a:rPr>
              <a:t>רון:</a:t>
            </a:r>
          </a:p>
          <a:p>
            <a:pPr algn="ctr" defTabSz="457200" rtl="1"/>
            <a:endParaRPr lang="he-IL" sz="2400" u="sng" dirty="0">
              <a:solidFill>
                <a:schemeClr val="tx1"/>
              </a:solidFill>
              <a:latin typeface="David" panose="020E0502060401010101" pitchFamily="34" charset="-79"/>
              <a:cs typeface="David" panose="020E0502060401010101" pitchFamily="34" charset="-79"/>
            </a:endParaRP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בן 30 מפתח תקווה</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נשוי לסיוון העובדת כסייעת בגן</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אב לשניים</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ומילואימניק כלוחם בחטיבת גבעתי</a:t>
            </a:r>
          </a:p>
          <a:p>
            <a:pPr marL="457200" indent="-457200" algn="r" defTabSz="457200" rtl="1">
              <a:buFont typeface="Arial" panose="020B0604020202020204" pitchFamily="34" charset="0"/>
              <a:buChar char="•"/>
            </a:pP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u="sng" dirty="0">
                <a:solidFill>
                  <a:schemeClr val="tx1"/>
                </a:solidFill>
                <a:latin typeface="David" panose="020E0502060401010101" pitchFamily="34" charset="-79"/>
                <a:cs typeface="David" panose="020E0502060401010101" pitchFamily="34" charset="-79"/>
              </a:rPr>
              <a:t>לדבריו של רון: </a:t>
            </a: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dirty="0">
                <a:solidFill>
                  <a:schemeClr val="tx1"/>
                </a:solidFill>
                <a:latin typeface="David" panose="020E0502060401010101" pitchFamily="34" charset="-79"/>
                <a:cs typeface="David" panose="020E0502060401010101" pitchFamily="34" charset="-79"/>
              </a:rPr>
              <a:t>"</a:t>
            </a:r>
            <a:r>
              <a:rPr lang="he-IL" sz="2400" b="1" dirty="0">
                <a:solidFill>
                  <a:srgbClr val="FF0000"/>
                </a:solidFill>
                <a:latin typeface="David" panose="020E0502060401010101" pitchFamily="34" charset="-79"/>
                <a:cs typeface="David" panose="020E0502060401010101" pitchFamily="34" charset="-79"/>
              </a:rPr>
              <a:t>התחלתי לחפש עבודה ביום שנרשמתי בלשכת התעסוקה.</a:t>
            </a:r>
            <a:r>
              <a:rPr lang="he-IL" sz="2400" dirty="0">
                <a:solidFill>
                  <a:schemeClr val="tx1"/>
                </a:solidFill>
                <a:latin typeface="David" panose="020E0502060401010101" pitchFamily="34" charset="-79"/>
                <a:cs typeface="David" panose="020E0502060401010101" pitchFamily="34" charset="-79"/>
              </a:rPr>
              <a:t>״</a:t>
            </a: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p:txBody>
      </p:sp>
      <p:sp>
        <p:nvSpPr>
          <p:cNvPr id="5" name="מלבן 3">
            <a:extLst>
              <a:ext uri="{FF2B5EF4-FFF2-40B4-BE49-F238E27FC236}">
                <a16:creationId xmlns:a16="http://schemas.microsoft.com/office/drawing/2014/main" id="{FC13D07D-A419-FA2F-55FB-A3013D8BB5AC}"/>
              </a:ext>
            </a:extLst>
          </p:cNvPr>
          <p:cNvSpPr/>
          <p:nvPr/>
        </p:nvSpPr>
        <p:spPr>
          <a:xfrm>
            <a:off x="669010" y="395763"/>
            <a:ext cx="5308044" cy="6306120"/>
          </a:xfrm>
          <a:prstGeom prst="rect">
            <a:avLst/>
          </a:prstGeom>
          <a:solidFill>
            <a:schemeClr val="bg1">
              <a:alpha val="68000"/>
            </a:schemeClr>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1"/>
            <a:r>
              <a:rPr lang="he-IL" sz="2400" u="sng" dirty="0">
                <a:solidFill>
                  <a:schemeClr val="tx1"/>
                </a:solidFill>
                <a:latin typeface="David" panose="020E0502060401010101" pitchFamily="34" charset="-79"/>
                <a:cs typeface="David" panose="020E0502060401010101" pitchFamily="34" charset="-79"/>
              </a:rPr>
              <a:t>אריאל:</a:t>
            </a:r>
          </a:p>
          <a:p>
            <a:pPr algn="ctr" defTabSz="457200" rtl="1"/>
            <a:endParaRPr lang="he-IL" sz="2400" u="sng" dirty="0">
              <a:solidFill>
                <a:schemeClr val="tx1"/>
              </a:solidFill>
              <a:latin typeface="David" panose="020E0502060401010101" pitchFamily="34" charset="-79"/>
              <a:cs typeface="David" panose="020E0502060401010101" pitchFamily="34" charset="-79"/>
            </a:endParaRP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בן 34 מחיפה</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נשוי ליעל העובדת כמורה בבית ספר יסודי</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אב לשניים</a:t>
            </a:r>
          </a:p>
          <a:p>
            <a:pPr marL="457200" indent="-457200" algn="r" defTabSz="457200" rtl="1">
              <a:buFont typeface="Arial" panose="020B0604020202020204" pitchFamily="34" charset="0"/>
              <a:buChar char="•"/>
            </a:pPr>
            <a:r>
              <a:rPr lang="he-IL" sz="2400" dirty="0">
                <a:solidFill>
                  <a:schemeClr val="tx1"/>
                </a:solidFill>
                <a:latin typeface="David" panose="020E0502060401010101" pitchFamily="34" charset="-79"/>
                <a:cs typeface="David" panose="020E0502060401010101" pitchFamily="34" charset="-79"/>
              </a:rPr>
              <a:t>ומילואימניק כלוחם בחטיבת הנח״ל</a:t>
            </a:r>
          </a:p>
          <a:p>
            <a:pPr marL="457200" indent="-457200" algn="r" defTabSz="457200" rtl="1">
              <a:buFont typeface="Arial" panose="020B0604020202020204" pitchFamily="34" charset="0"/>
              <a:buChar char="•"/>
            </a:pPr>
            <a:endParaRPr lang="he-IL" sz="2400" dirty="0">
              <a:solidFill>
                <a:schemeClr val="tx1"/>
              </a:solidFill>
              <a:latin typeface="David" panose="020E0502060401010101" pitchFamily="34" charset="-79"/>
              <a:cs typeface="David" panose="020E0502060401010101" pitchFamily="34" charset="-79"/>
            </a:endParaRPr>
          </a:p>
          <a:p>
            <a:pPr algn="r" defTabSz="457200" rtl="1"/>
            <a:r>
              <a:rPr lang="he-IL" sz="2400" u="sng" dirty="0">
                <a:solidFill>
                  <a:schemeClr val="tx1"/>
                </a:solidFill>
                <a:latin typeface="David" panose="020E0502060401010101" pitchFamily="34" charset="-79"/>
                <a:cs typeface="David" panose="020E0502060401010101" pitchFamily="34" charset="-79"/>
              </a:rPr>
              <a:t>אריאל מעיד על עצמו: </a:t>
            </a:r>
          </a:p>
          <a:p>
            <a:pPr algn="r" defTabSz="457200" rtl="1"/>
            <a:r>
              <a:rPr lang="he-IL" sz="2400" dirty="0">
                <a:solidFill>
                  <a:schemeClr val="tx1"/>
                </a:solidFill>
                <a:latin typeface="David" panose="020E0502060401010101" pitchFamily="34" charset="-79"/>
                <a:cs typeface="David" panose="020E0502060401010101" pitchFamily="34" charset="-79"/>
              </a:rPr>
              <a:t>"</a:t>
            </a:r>
            <a:r>
              <a:rPr lang="he-IL" sz="2400" b="1" dirty="0">
                <a:solidFill>
                  <a:srgbClr val="FF0000"/>
                </a:solidFill>
                <a:latin typeface="David" panose="020E0502060401010101" pitchFamily="34" charset="-79"/>
                <a:cs typeface="David" panose="020E0502060401010101" pitchFamily="34" charset="-79"/>
              </a:rPr>
              <a:t> כרגע אני לא לחוץ לגבי מציאת עבודה, ומנצל את תקופת האבטלה כדי להחליט מה יתאים לי בהמשך</a:t>
            </a:r>
            <a:r>
              <a:rPr lang="he-IL" sz="2400" dirty="0">
                <a:solidFill>
                  <a:schemeClr val="tx1"/>
                </a:solidFill>
                <a:latin typeface="David" panose="020E0502060401010101" pitchFamily="34" charset="-79"/>
                <a:cs typeface="David" panose="020E0502060401010101" pitchFamily="34" charset="-79"/>
              </a:rPr>
              <a:t>... כמובן שזה לא היה מתוכנן, [...] </a:t>
            </a:r>
            <a:r>
              <a:rPr lang="he-IL" sz="2400" b="1" dirty="0">
                <a:solidFill>
                  <a:schemeClr val="accent4">
                    <a:lumMod val="75000"/>
                  </a:schemeClr>
                </a:solidFill>
                <a:latin typeface="David" panose="020E0502060401010101" pitchFamily="34" charset="-79"/>
                <a:cs typeface="David" panose="020E0502060401010101" pitchFamily="34" charset="-79"/>
              </a:rPr>
              <a:t>לקחת חלק יותר פעיל בהפגנות נגד הרפורמה המשפטית</a:t>
            </a:r>
            <a:r>
              <a:rPr lang="he-IL" sz="2400" b="1" dirty="0">
                <a:solidFill>
                  <a:schemeClr val="tx1"/>
                </a:solidFill>
                <a:latin typeface="David" panose="020E0502060401010101" pitchFamily="34" charset="-79"/>
                <a:cs typeface="David" panose="020E0502060401010101" pitchFamily="34" charset="-79"/>
              </a:rPr>
              <a:t> </a:t>
            </a:r>
            <a:r>
              <a:rPr lang="he-IL" sz="2400" dirty="0">
                <a:solidFill>
                  <a:schemeClr val="tx1"/>
                </a:solidFill>
                <a:latin typeface="David" panose="020E0502060401010101" pitchFamily="34" charset="-79"/>
                <a:cs typeface="David" panose="020E0502060401010101" pitchFamily="34" charset="-79"/>
              </a:rPr>
              <a:t>[...].״</a:t>
            </a:r>
          </a:p>
          <a:p>
            <a:pPr algn="r" defTabSz="457200" rtl="1"/>
            <a:endParaRPr lang="he-IL" sz="2400" dirty="0">
              <a:solidFill>
                <a:schemeClr val="tx1"/>
              </a:solidFill>
              <a:latin typeface="David" panose="020E0502060401010101" pitchFamily="34" charset="-79"/>
              <a:cs typeface="David" panose="020E0502060401010101" pitchFamily="34" charset="-79"/>
            </a:endParaRPr>
          </a:p>
          <a:p>
            <a:pPr algn="r" defTabSz="457200" rtl="1"/>
            <a:endParaRPr lang="he-IL" sz="24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334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842</TotalTime>
  <Words>990</Words>
  <Application>Microsoft Office PowerPoint</Application>
  <PresentationFormat>Widescreen</PresentationFormat>
  <Paragraphs>116</Paragraphs>
  <Slides>14</Slides>
  <Notes>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David</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 Bitton</dc:creator>
  <cp:lastModifiedBy>Refael Afriat</cp:lastModifiedBy>
  <cp:revision>72</cp:revision>
  <dcterms:created xsi:type="dcterms:W3CDTF">2024-05-05T12:58:52Z</dcterms:created>
  <dcterms:modified xsi:type="dcterms:W3CDTF">2024-05-08T12:08:14Z</dcterms:modified>
</cp:coreProperties>
</file>