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681" r:id="rId2"/>
    <p:sldId id="690" r:id="rId3"/>
    <p:sldId id="682" r:id="rId4"/>
    <p:sldId id="706" r:id="rId5"/>
    <p:sldId id="692" r:id="rId6"/>
    <p:sldId id="685" r:id="rId7"/>
    <p:sldId id="687" r:id="rId8"/>
    <p:sldId id="689" r:id="rId9"/>
    <p:sldId id="698" r:id="rId10"/>
    <p:sldId id="699" r:id="rId11"/>
    <p:sldId id="694" r:id="rId12"/>
    <p:sldId id="701" r:id="rId13"/>
    <p:sldId id="702" r:id="rId14"/>
  </p:sldIdLst>
  <p:sldSz cx="9144000" cy="6858000" type="screen4x3"/>
  <p:notesSz cx="6797675" cy="9874250"/>
  <p:defaultTextStyle>
    <a:defPPr>
      <a:defRPr lang="he-IL"/>
    </a:defPPr>
    <a:lvl1pPr algn="ctr" rtl="1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1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1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1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1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or Avidor" initials="DA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52"/>
    <a:srgbClr val="2D2A52"/>
    <a:srgbClr val="000C52"/>
    <a:srgbClr val="003399"/>
    <a:srgbClr val="FF9900"/>
    <a:srgbClr val="0000FF"/>
    <a:srgbClr val="008000"/>
    <a:srgbClr val="339933"/>
    <a:srgbClr val="66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314" autoAdjust="0"/>
    <p:restoredTop sz="84151" autoAdjust="0"/>
  </p:normalViewPr>
  <p:slideViewPr>
    <p:cSldViewPr>
      <p:cViewPr varScale="1">
        <p:scale>
          <a:sx n="90" d="100"/>
          <a:sy n="90" d="100"/>
        </p:scale>
        <p:origin x="55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354" y="-11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'emp annual all countries by age'!$B$18</c:f>
              <c:strCache>
                <c:ptCount val="1"/>
                <c:pt idx="0">
                  <c:v>ישראל</c:v>
                </c:pt>
              </c:strCache>
            </c:strRef>
          </c:tx>
          <c:spPr>
            <a:ln w="38100">
              <a:solidFill>
                <a:srgbClr val="002060"/>
              </a:solidFill>
              <a:prstDash val="solid"/>
            </a:ln>
          </c:spPr>
          <c:marker>
            <c:symbol val="none"/>
          </c:marker>
          <c:dLbls>
            <c:dLbl>
              <c:idx val="16"/>
              <c:layout>
                <c:manualLayout>
                  <c:x val="6.3942450685338936E-2"/>
                  <c:y val="-0.16371550925925926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34-4724-AC40-9892DCCD46A6}"/>
                </c:ext>
              </c:extLst>
            </c:dLbl>
            <c:dLbl>
              <c:idx val="2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34-4724-AC40-9892DCCD46A6}"/>
                </c:ext>
              </c:extLst>
            </c:dLbl>
            <c:dLbl>
              <c:idx val="2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734-4724-AC40-9892DCCD46A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he-IL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'emp annual all countries by age'!$DH$1:$EC$1</c:f>
              <c:numCache>
                <c:formatCode>General</c:formatCod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numCache>
            </c:numRef>
          </c:cat>
          <c:val>
            <c:numRef>
              <c:f>'emp annual all countries by age'!$DH$18:$EC$18</c:f>
              <c:numCache>
                <c:formatCode>#,##0.0_ ;\-#,##0.0\ </c:formatCode>
                <c:ptCount val="22"/>
                <c:pt idx="0">
                  <c:v>68.325471991329096</c:v>
                </c:pt>
                <c:pt idx="1">
                  <c:v>67.971227852965583</c:v>
                </c:pt>
                <c:pt idx="2">
                  <c:v>67.182475739989655</c:v>
                </c:pt>
                <c:pt idx="3">
                  <c:v>66.865175635167702</c:v>
                </c:pt>
                <c:pt idx="4">
                  <c:v>67.060139218490832</c:v>
                </c:pt>
                <c:pt idx="5">
                  <c:v>67.566576832176978</c:v>
                </c:pt>
                <c:pt idx="6">
                  <c:v>67.263293519439628</c:v>
                </c:pt>
                <c:pt idx="7">
                  <c:v>66.759224581695008</c:v>
                </c:pt>
                <c:pt idx="8">
                  <c:v>66.965936960378997</c:v>
                </c:pt>
                <c:pt idx="9">
                  <c:v>67.445393245203135</c:v>
                </c:pt>
                <c:pt idx="10">
                  <c:v>68.269454099171071</c:v>
                </c:pt>
                <c:pt idx="11">
                  <c:v>69.328012294271275</c:v>
                </c:pt>
                <c:pt idx="12">
                  <c:v>70.857285880869867</c:v>
                </c:pt>
                <c:pt idx="13">
                  <c:v>71.775193549461292</c:v>
                </c:pt>
                <c:pt idx="14">
                  <c:v>70.82432822398188</c:v>
                </c:pt>
                <c:pt idx="15">
                  <c:v>71.87121844264432</c:v>
                </c:pt>
                <c:pt idx="16">
                  <c:v>72.861601233791262</c:v>
                </c:pt>
                <c:pt idx="17">
                  <c:v>74.03659255601977</c:v>
                </c:pt>
                <c:pt idx="18">
                  <c:v>74.518321849438678</c:v>
                </c:pt>
                <c:pt idx="19">
                  <c:v>75.524948466488411</c:v>
                </c:pt>
                <c:pt idx="20">
                  <c:v>76.201613174029433</c:v>
                </c:pt>
                <c:pt idx="21">
                  <c:v>76.610882644463558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734-4724-AC40-9892DCCD46A6}"/>
            </c:ext>
          </c:extLst>
        </c:ser>
        <c:ser>
          <c:idx val="2"/>
          <c:order val="1"/>
          <c:tx>
            <c:strRef>
              <c:f>'emp annual all countries by age'!$B$37</c:f>
              <c:strCache>
                <c:ptCount val="1"/>
                <c:pt idx="0">
                  <c:v>ארה"ב</c:v>
                </c:pt>
              </c:strCache>
            </c:strRef>
          </c:tx>
          <c:spPr>
            <a:ln w="38100">
              <a:solidFill>
                <a:srgbClr val="006600"/>
              </a:solidFill>
              <a:prstDash val="lgDash"/>
            </a:ln>
          </c:spPr>
          <c:marker>
            <c:symbol val="none"/>
          </c:marker>
          <c:dLbls>
            <c:dLbl>
              <c:idx val="16"/>
              <c:layout>
                <c:manualLayout>
                  <c:x val="6.3539737991895329E-2"/>
                  <c:y val="-0.103052534386181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734-4724-AC40-9892DCCD46A6}"/>
                </c:ext>
              </c:extLst>
            </c:dLbl>
            <c:dLbl>
              <c:idx val="2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734-4724-AC40-9892DCCD46A6}"/>
                </c:ext>
              </c:extLst>
            </c:dLbl>
            <c:dLbl>
              <c:idx val="2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734-4724-AC40-9892DCCD46A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'emp annual all countries by age'!$DH$1:$EC$1</c:f>
              <c:numCache>
                <c:formatCode>General</c:formatCod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numCache>
            </c:numRef>
          </c:cat>
          <c:val>
            <c:numRef>
              <c:f>'emp annual all countries by age'!$DH$37:$EC$37</c:f>
              <c:numCache>
                <c:formatCode>#,##0.0_ ;\-#,##0.0\ </c:formatCode>
                <c:ptCount val="22"/>
                <c:pt idx="0">
                  <c:v>75.963550555794654</c:v>
                </c:pt>
                <c:pt idx="1">
                  <c:v>76.470157290529599</c:v>
                </c:pt>
                <c:pt idx="2">
                  <c:v>77.171131576284168</c:v>
                </c:pt>
                <c:pt idx="3">
                  <c:v>77.378243384426028</c:v>
                </c:pt>
                <c:pt idx="4">
                  <c:v>77.547943169027548</c:v>
                </c:pt>
                <c:pt idx="5">
                  <c:v>77.504538019283999</c:v>
                </c:pt>
                <c:pt idx="6">
                  <c:v>76.794325273675952</c:v>
                </c:pt>
                <c:pt idx="7">
                  <c:v>75.7963886268697</c:v>
                </c:pt>
                <c:pt idx="8">
                  <c:v>75.339363519580445</c:v>
                </c:pt>
                <c:pt idx="9">
                  <c:v>75.364507086634845</c:v>
                </c:pt>
                <c:pt idx="10">
                  <c:v>75.718543475443823</c:v>
                </c:pt>
                <c:pt idx="11">
                  <c:v>76.194651188091569</c:v>
                </c:pt>
                <c:pt idx="12">
                  <c:v>76.190987802565886</c:v>
                </c:pt>
                <c:pt idx="13">
                  <c:v>75.517462392077519</c:v>
                </c:pt>
                <c:pt idx="14">
                  <c:v>72.49477330171311</c:v>
                </c:pt>
                <c:pt idx="15">
                  <c:v>71.795603591083093</c:v>
                </c:pt>
                <c:pt idx="16">
                  <c:v>71.653514088513973</c:v>
                </c:pt>
                <c:pt idx="17">
                  <c:v>72.180922690966781</c:v>
                </c:pt>
                <c:pt idx="18">
                  <c:v>72.319139432284757</c:v>
                </c:pt>
                <c:pt idx="19">
                  <c:v>72.983107593973514</c:v>
                </c:pt>
                <c:pt idx="20">
                  <c:v>73.391549941763273</c:v>
                </c:pt>
                <c:pt idx="21">
                  <c:v>73.939510022804939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734-4724-AC40-9892DCCD46A6}"/>
            </c:ext>
          </c:extLst>
        </c:ser>
        <c:ser>
          <c:idx val="8"/>
          <c:order val="2"/>
          <c:tx>
            <c:strRef>
              <c:f>'emp annual all countries by age'!$B$38</c:f>
              <c:strCache>
                <c:ptCount val="1"/>
                <c:pt idx="0">
                  <c:v>מדינות הסמן</c:v>
                </c:pt>
              </c:strCache>
            </c:strRef>
          </c:tx>
          <c:spPr>
            <a:ln w="50800" cmpd="dbl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16"/>
              <c:layout>
                <c:manualLayout>
                  <c:x val="1.2259027777777669E-2"/>
                  <c:y val="-4.9882836250102702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734-4724-AC40-9892DCCD46A6}"/>
                </c:ext>
              </c:extLst>
            </c:dLbl>
            <c:dLbl>
              <c:idx val="2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734-4724-AC40-9892DCCD46A6}"/>
                </c:ext>
              </c:extLst>
            </c:dLbl>
            <c:dLbl>
              <c:idx val="2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734-4724-AC40-9892DCCD46A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'emp annual all countries by age'!$DH$1:$EC$1</c:f>
              <c:numCache>
                <c:formatCode>General</c:formatCod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numCache>
            </c:numRef>
          </c:cat>
          <c:val>
            <c:numRef>
              <c:f>'emp annual all countries by age'!$DH$38:$EC$38</c:f>
              <c:numCache>
                <c:formatCode>0.0</c:formatCode>
                <c:ptCount val="22"/>
                <c:pt idx="0">
                  <c:v>71.691837127872319</c:v>
                </c:pt>
                <c:pt idx="1">
                  <c:v>71.93647215789882</c:v>
                </c:pt>
                <c:pt idx="2">
                  <c:v>72.375726622105006</c:v>
                </c:pt>
                <c:pt idx="3">
                  <c:v>73.502282051853072</c:v>
                </c:pt>
                <c:pt idx="4">
                  <c:v>74.682421059986993</c:v>
                </c:pt>
                <c:pt idx="5">
                  <c:v>75.388811623273241</c:v>
                </c:pt>
                <c:pt idx="6">
                  <c:v>76.020003572404306</c:v>
                </c:pt>
                <c:pt idx="7">
                  <c:v>76.021350515957963</c:v>
                </c:pt>
                <c:pt idx="8">
                  <c:v>75.704025434037291</c:v>
                </c:pt>
                <c:pt idx="9">
                  <c:v>75.319611622528114</c:v>
                </c:pt>
                <c:pt idx="10">
                  <c:v>75.983237520735329</c:v>
                </c:pt>
                <c:pt idx="11">
                  <c:v>76.845321657204437</c:v>
                </c:pt>
                <c:pt idx="12">
                  <c:v>77.641545167820638</c:v>
                </c:pt>
                <c:pt idx="13">
                  <c:v>78.373541719530039</c:v>
                </c:pt>
                <c:pt idx="14">
                  <c:v>76.805428248256831</c:v>
                </c:pt>
                <c:pt idx="15">
                  <c:v>75.936456089405496</c:v>
                </c:pt>
                <c:pt idx="16">
                  <c:v>76.281299557274593</c:v>
                </c:pt>
                <c:pt idx="17">
                  <c:v>76.466944664507267</c:v>
                </c:pt>
                <c:pt idx="18">
                  <c:v>76.551963166376808</c:v>
                </c:pt>
                <c:pt idx="19">
                  <c:v>76.796865486352758</c:v>
                </c:pt>
                <c:pt idx="20">
                  <c:v>77.331169444104646</c:v>
                </c:pt>
                <c:pt idx="21">
                  <c:v>77.973920189144209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A734-4724-AC40-9892DCCD46A6}"/>
            </c:ext>
          </c:extLst>
        </c:ser>
        <c:ser>
          <c:idx val="10"/>
          <c:order val="3"/>
          <c:tx>
            <c:strRef>
              <c:f>'emp annual all countries by age'!$B$43</c:f>
              <c:strCache>
                <c:ptCount val="1"/>
                <c:pt idx="0">
                  <c:v>OECD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ysDash"/>
            </a:ln>
          </c:spPr>
          <c:marker>
            <c:symbol val="none"/>
          </c:marker>
          <c:dLbls>
            <c:dLbl>
              <c:idx val="16"/>
              <c:layout>
                <c:manualLayout>
                  <c:x val="7.4607902841333978E-2"/>
                  <c:y val="4.9215178902541406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734-4724-AC40-9892DCCD46A6}"/>
                </c:ext>
              </c:extLst>
            </c:dLbl>
            <c:dLbl>
              <c:idx val="2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734-4724-AC40-9892DCCD46A6}"/>
                </c:ext>
              </c:extLst>
            </c:dLbl>
            <c:dLbl>
              <c:idx val="2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734-4724-AC40-9892DCCD46A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'emp annual all countries by age'!$DH$1:$EC$1</c:f>
              <c:numCache>
                <c:formatCode>General</c:formatCod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numCache>
            </c:numRef>
          </c:cat>
          <c:val>
            <c:numRef>
              <c:f>'emp annual all countries by age'!$DH$43:$EC$43</c:f>
              <c:numCache>
                <c:formatCode>#,##0.0_ ;\-#,##0.0\ </c:formatCode>
                <c:ptCount val="22"/>
                <c:pt idx="0">
                  <c:v>69.58577269889355</c:v>
                </c:pt>
                <c:pt idx="1">
                  <c:v>69.847361187158384</c:v>
                </c:pt>
                <c:pt idx="2">
                  <c:v>70.310561039829835</c:v>
                </c:pt>
                <c:pt idx="3">
                  <c:v>70.35722811449719</c:v>
                </c:pt>
                <c:pt idx="4">
                  <c:v>70.46573003463898</c:v>
                </c:pt>
                <c:pt idx="5">
                  <c:v>70.692369236852542</c:v>
                </c:pt>
                <c:pt idx="6">
                  <c:v>70.606071851744929</c:v>
                </c:pt>
                <c:pt idx="7">
                  <c:v>70.38025834568667</c:v>
                </c:pt>
                <c:pt idx="8">
                  <c:v>70.337902627874499</c:v>
                </c:pt>
                <c:pt idx="9">
                  <c:v>70.611068738946031</c:v>
                </c:pt>
                <c:pt idx="10">
                  <c:v>71.001870430442665</c:v>
                </c:pt>
                <c:pt idx="11">
                  <c:v>71.663654915284553</c:v>
                </c:pt>
                <c:pt idx="12">
                  <c:v>72.148021548399953</c:v>
                </c:pt>
                <c:pt idx="13">
                  <c:v>72.186600464024337</c:v>
                </c:pt>
                <c:pt idx="14">
                  <c:v>70.694083897445054</c:v>
                </c:pt>
                <c:pt idx="15">
                  <c:v>70.561386770175972</c:v>
                </c:pt>
                <c:pt idx="16">
                  <c:v>70.799458729839131</c:v>
                </c:pt>
                <c:pt idx="17">
                  <c:v>71.086718683925014</c:v>
                </c:pt>
                <c:pt idx="18">
                  <c:v>71.269116516529436</c:v>
                </c:pt>
                <c:pt idx="19">
                  <c:v>71.777917623975554</c:v>
                </c:pt>
                <c:pt idx="20">
                  <c:v>72.309339003397028</c:v>
                </c:pt>
                <c:pt idx="21">
                  <c:v>73.007897393422667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A734-4724-AC40-9892DCCD46A6}"/>
            </c:ext>
          </c:extLst>
        </c:ser>
        <c:ser>
          <c:idx val="1"/>
          <c:order val="4"/>
          <c:tx>
            <c:strRef>
              <c:f>'emp annual all countries by age'!$B$13</c:f>
              <c:strCache>
                <c:ptCount val="1"/>
                <c:pt idx="0">
                  <c:v>גרמניה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marker>
            <c:symbol val="none"/>
          </c:marker>
          <c:dLbls>
            <c:dLbl>
              <c:idx val="19"/>
              <c:layout>
                <c:manualLayout>
                  <c:x val="-8.2002444218314777E-2"/>
                  <c:y val="-1.2326541343292762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734-4724-AC40-9892DCCD46A6}"/>
                </c:ext>
              </c:extLst>
            </c:dLbl>
            <c:dLbl>
              <c:idx val="2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734-4724-AC40-9892DCCD46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he-IL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'emp annual all countries by age'!$DH$1:$EC$1</c:f>
              <c:numCache>
                <c:formatCode>General</c:formatCod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numCache>
            </c:numRef>
          </c:cat>
          <c:val>
            <c:numRef>
              <c:f>'emp annual all countries by age'!$DH$13:$EC$13</c:f>
              <c:numCache>
                <c:formatCode>#,##0.0_ ;\-#,##0.0\ </c:formatCode>
                <c:ptCount val="22"/>
                <c:pt idx="0">
                  <c:v>67.68149377951228</c:v>
                </c:pt>
                <c:pt idx="1">
                  <c:v>67.612084722072893</c:v>
                </c:pt>
                <c:pt idx="2">
                  <c:v>67.324970515707079</c:v>
                </c:pt>
                <c:pt idx="3">
                  <c:v>68.231333361924769</c:v>
                </c:pt>
                <c:pt idx="4">
                  <c:v>68.570257383875216</c:v>
                </c:pt>
                <c:pt idx="5">
                  <c:v>69.109210953566404</c:v>
                </c:pt>
                <c:pt idx="6">
                  <c:v>69.460427749430025</c:v>
                </c:pt>
                <c:pt idx="7">
                  <c:v>69.354944263868589</c:v>
                </c:pt>
                <c:pt idx="8">
                  <c:v>69.018733468861342</c:v>
                </c:pt>
                <c:pt idx="9">
                  <c:v>69.772742360204461</c:v>
                </c:pt>
                <c:pt idx="10">
                  <c:v>70.484786658387293</c:v>
                </c:pt>
                <c:pt idx="11">
                  <c:v>72.179949272460291</c:v>
                </c:pt>
                <c:pt idx="12">
                  <c:v>73.992346082402705</c:v>
                </c:pt>
                <c:pt idx="13">
                  <c:v>75.038610470712001</c:v>
                </c:pt>
                <c:pt idx="14">
                  <c:v>75.381782249371184</c:v>
                </c:pt>
                <c:pt idx="15">
                  <c:v>76.149819129575121</c:v>
                </c:pt>
                <c:pt idx="16">
                  <c:v>77.67433327982755</c:v>
                </c:pt>
                <c:pt idx="17">
                  <c:v>78.201647311141016</c:v>
                </c:pt>
                <c:pt idx="18">
                  <c:v>78.649311707782473</c:v>
                </c:pt>
                <c:pt idx="19">
                  <c:v>79.09678585959044</c:v>
                </c:pt>
                <c:pt idx="20">
                  <c:v>79.362362760580368</c:v>
                </c:pt>
                <c:pt idx="21">
                  <c:v>80.115913945051318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734-4724-AC40-9892DCCD46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7795712"/>
        <c:axId val="247797248"/>
      </c:lineChart>
      <c:catAx>
        <c:axId val="247795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he-IL"/>
          </a:p>
        </c:txPr>
        <c:crossAx val="247797248"/>
        <c:crosses val="autoZero"/>
        <c:auto val="1"/>
        <c:lblAlgn val="ctr"/>
        <c:lblOffset val="100"/>
        <c:tickLblSkip val="1"/>
        <c:noMultiLvlLbl val="0"/>
      </c:catAx>
      <c:valAx>
        <c:axId val="247797248"/>
        <c:scaling>
          <c:orientation val="minMax"/>
          <c:max val="82"/>
          <c:min val="66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he-IL"/>
          </a:p>
        </c:txPr>
        <c:crossAx val="247795712"/>
        <c:crosses val="autoZero"/>
        <c:crossBetween val="between"/>
      </c:valAx>
    </c:plotArea>
    <c:plotVisOnly val="1"/>
    <c:dispBlanksAs val="span"/>
    <c:showDLblsOverMax val="0"/>
  </c:chart>
  <c:spPr>
    <a:solidFill>
      <a:schemeClr val="bg1"/>
    </a:solidFill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51275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2199152-E0E1-4309-BB53-736E53B9448C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166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475"/>
            <a:ext cx="5438775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noProof="0"/>
              <a:t>לחץ כדי לערוך סגנונות טקסט של תבנית בסיס</a:t>
            </a:r>
          </a:p>
          <a:p>
            <a:pPr lvl="1"/>
            <a:r>
              <a:rPr lang="he-IL" noProof="0"/>
              <a:t>רמה שנייה</a:t>
            </a:r>
          </a:p>
          <a:p>
            <a:pPr lvl="2"/>
            <a:r>
              <a:rPr lang="he-IL" noProof="0"/>
              <a:t>רמה שלישית</a:t>
            </a:r>
          </a:p>
          <a:p>
            <a:pPr lvl="3"/>
            <a:r>
              <a:rPr lang="he-IL" noProof="0"/>
              <a:t>רמה רביעית</a:t>
            </a:r>
          </a:p>
          <a:p>
            <a:pPr lvl="4"/>
            <a:r>
              <a:rPr lang="he-IL" noProof="0"/>
              <a:t>רמה חמישית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51275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8224EA-037D-477C-9EC7-D77A638C6281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9893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8224EA-037D-477C-9EC7-D77A638C6281}" type="slidenum">
              <a:rPr lang="he-IL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163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8224EA-037D-477C-9EC7-D77A638C6281}" type="slidenum">
              <a:rPr lang="he-IL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218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he-IL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גידול גם בחלקה של ההכנסה מעבודה מסך ההכנסה ברוטו של משקי הבית.</a:t>
            </a:r>
          </a:p>
          <a:p>
            <a:pPr>
              <a:spcBef>
                <a:spcPts val="1200"/>
              </a:spcBef>
            </a:pPr>
            <a:r>
              <a:rPr lang="he-IL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פערים בהכנסה נטו – גדל לחרדים ב-33%, לערבים ב-35% ולאחרים ב-47%.</a:t>
            </a:r>
          </a:p>
          <a:p>
            <a:pPr>
              <a:spcBef>
                <a:spcPts val="1200"/>
              </a:spcBef>
            </a:pPr>
            <a:r>
              <a:rPr lang="he-IL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מדד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S90/S10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לאי-שוויון – עלה מ-13.1 ב-2002 ל-13.9 ב-2015.</a:t>
            </a:r>
          </a:p>
          <a:p>
            <a:pPr>
              <a:spcBef>
                <a:spcPts val="1200"/>
              </a:spcBef>
            </a:pPr>
            <a:r>
              <a:rPr lang="he-IL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תחולת העוני של משקי הבית - עלתה מ-18.1% ב-2002 ל-19.1% ב-2015.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8224EA-037D-477C-9EC7-D77A638C6281}" type="slidenum">
              <a:rPr lang="he-IL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811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8224EA-037D-477C-9EC7-D77A638C6281}" type="slidenum">
              <a:rPr lang="he-IL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76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השינוי הדמוגרפי היחיד שתרם לתעסוקה – עלייה בהשכלה – גם תוצאה של מדיניות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he-IL" dirty="0"/>
              <a:t>תכניות מרווחה לעבודה - </a:t>
            </a:r>
            <a:r>
              <a:rPr lang="he-IL" sz="1200" dirty="0">
                <a:solidFill>
                  <a:schemeClr val="accent2"/>
                </a:solidFill>
              </a:rPr>
              <a:t> ההשתתפות בהן צריכה להיות חובה למקבלי גמלאות העומדים במבחן תעסוקה ורשות לכל יתר הקבוצות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8224EA-037D-477C-9EC7-D77A638C6281}" type="slidenum">
              <a:rPr lang="he-IL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460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מדינות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הסמן - מדינות מפותחות מה-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OECD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, דומות לישראל בגודל  ובפתיחות למסחר בינלאומי ובצמיחה הנשענת על הון אנושי, אך התוצר לנפש בהן גבוה מזה שבישראל ושיעור העוני נמוך יותר.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8224EA-037D-477C-9EC7-D77A638C6281}" type="slidenum">
              <a:rPr lang="he-IL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53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הפער גברים-נשים בישראל קטן יותר.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בחלוקה לגילאים תמונה דומה, גברים 25–34 יותר נמוך מבעולם ועלה רק במעט, גברים ונשים 55–64 יותר גבוה גם מהסמן ועלה מהר יותר.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8224EA-037D-477C-9EC7-D77A638C6281}" type="slidenum">
              <a:rPr lang="he-IL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728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 algn="just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he-IL" sz="2400" dirty="0"/>
              <a:t>לא בגלל שינויים דמוגרפיים אחרים – להם יש דווקא השפעה שלילית (הזדקנות האוכלוסייה, יותר משקי בית גדולים, יותר חרדים וערבים).</a:t>
            </a:r>
          </a:p>
          <a:p>
            <a:r>
              <a:rPr lang="he-IL" sz="2400" dirty="0"/>
              <a:t>וגם לא </a:t>
            </a:r>
            <a:r>
              <a:rPr lang="he-IL" sz="2400" dirty="0">
                <a:solidFill>
                  <a:schemeClr val="accent2"/>
                </a:solidFill>
                <a:latin typeface="Georgia" pitchFamily="18" charset="0"/>
                <a:cs typeface="Arial" pitchFamily="34" charset="0"/>
              </a:rPr>
              <a:t>בגלל שינויים בתשואות השכר - המקדמים להשכלה, גיל וקבוצת אוכלוסייה מאמידת משוואת השכר לכל שנה בנפרד כמעט ולא השתנו.</a:t>
            </a:r>
            <a:endParaRPr lang="en-US" sz="2400" dirty="0"/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8224EA-037D-477C-9EC7-D77A638C6281}" type="slidenum">
              <a:rPr lang="he-IL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091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he-IL" sz="1200" kern="1200" dirty="0">
                <a:solidFill>
                  <a:schemeClr val="accent2"/>
                </a:solidFill>
                <a:latin typeface="Arial" charset="0"/>
                <a:ea typeface="+mn-ea"/>
                <a:cs typeface="Arial" pitchFamily="34" charset="0"/>
              </a:rPr>
              <a:t>היפוך התפקידים -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בניגוד ליתר הקבוצות (ולמרבית העולם המערבי) הנשים החרדיות עובדות הרבה יותר מהגברים החרדיים.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רק שינוי בגודל הקבוצות (בלי שינוי בתוך כל קבוצה) – היה יורד ל-72% לגברים ו-57.3% לנשים.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sz="1200" dirty="0">
                <a:solidFill>
                  <a:srgbClr val="002A52"/>
                </a:solidFill>
                <a:cs typeface="Arial" pitchFamily="34" charset="0"/>
              </a:rPr>
              <a:t>אם רק נשים חרדיות היו מגדילות, סה"כ נשים לא היה משתנה; אם רק גברים ערביים היו מגדילים, סה"כ גברים היה עולה רק במעט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8224EA-037D-477C-9EC7-D77A638C6281}" type="slidenum">
              <a:rPr lang="he-IL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586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he-IL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גברים – הכי מהר בוגרי תיכון עם בגרות, נשים – הכי מהר לעד תיכון ללא בגרות.</a:t>
            </a:r>
          </a:p>
          <a:p>
            <a:pPr>
              <a:spcBef>
                <a:spcPts val="1200"/>
              </a:spcBef>
            </a:pPr>
            <a:r>
              <a:rPr lang="he-IL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נשים יותר משכילות מגברים, עובדות פחות מגברים בכל רמות ההשכלה, ובעיקר פער בתעסוקה לללא בגרות (כשליש מאלו ערביות).</a:t>
            </a:r>
          </a:p>
          <a:p>
            <a:pPr>
              <a:spcBef>
                <a:spcPts val="1200"/>
              </a:spcBef>
            </a:pPr>
            <a:r>
              <a:rPr lang="he-IL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רק שינוי בהשכלה (בלי שינוי בתוך כל קבוצה) – היה עולה אך הרבה פחות, ל-75.1% לגברים ו-64.1% לנשים.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8224EA-037D-477C-9EC7-D77A638C6281}" type="slidenum">
              <a:rPr lang="he-IL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20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he-IL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חרדים – כמעט רק זוגות, ליותר מחצי 3+ ילדים, ללא שינוי; ערבים - זוגות עם 3+ ילדים ירד מ-45% ב-2002 ל-37% ב-2015; אחרים – עליה במספר הילדים.</a:t>
            </a:r>
          </a:p>
          <a:p>
            <a:pPr>
              <a:spcBef>
                <a:spcPts val="1200"/>
              </a:spcBef>
            </a:pPr>
            <a:r>
              <a:rPr lang="he-IL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צמצום הילודה של הערביות – סיבה או תוצאה?</a:t>
            </a:r>
          </a:p>
          <a:p>
            <a:pPr>
              <a:spcBef>
                <a:spcPts val="1200"/>
              </a:spcBef>
            </a:pPr>
            <a:r>
              <a:rPr lang="he-IL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זוגות שבהם שני בני הזוג עובדים עלה מ-52.3% ב-2002 ל-65.8% ב-2015, זוגות שבהם רק הגבר עובד ירד ל-20.1%, זוגות שבהם רק האישה עובדת ירד ל-9.1%.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8224EA-037D-477C-9EC7-D77A638C6281}" type="slidenum">
              <a:rPr lang="he-IL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97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ירידה בשיעור משקי הבית המקבלים הבטחת הכנסה - מ-7.1% ב-2002 ל-2.7% ב-2015 – סיבה ותוצאה.</a:t>
            </a:r>
          </a:p>
          <a:p>
            <a:pPr>
              <a:spcBef>
                <a:spcPts val="1200"/>
              </a:spcBef>
            </a:pPr>
            <a:r>
              <a:rPr lang="he-IL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הבטחת הכנסה למשק בית - ירדה מ-2,630 ש"ח ב-2002 ל-2,140 ש"ח ב-2015, קצבת ילדים - ירדה מ-710 ש"ח ל-380 ₪.</a:t>
            </a:r>
          </a:p>
          <a:p>
            <a:pPr>
              <a:spcBef>
                <a:spcPts val="1200"/>
              </a:spcBef>
            </a:pPr>
            <a:r>
              <a:rPr lang="he-IL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שיעור תשלומי חובה ממוצע - ירד מ-24% ב-2002 ל-18% ב-2015, מס ההכנסה - ירד מ-11% ב-2004 ל-9% ב-2015 לכל משקי הבית שיש להם הכנסה מעבודה, ומ-14% ל-11% למשקי הבית ששילמו מס הכנסה, מס שולי ממוצע  - ירד מ-33% ב-2002 ל-19% ב-2011. מס חברות – ירד מ-36% ב-2002 ל-24% ב-2011.</a:t>
            </a:r>
          </a:p>
          <a:p>
            <a:pPr>
              <a:spcBef>
                <a:spcPts val="1200"/>
              </a:spcBef>
            </a:pPr>
            <a:r>
              <a:rPr lang="he-IL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השפעות הכנסה ותחלופה על היצע העבודה + השפעה על הביקוש לעבודה.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8224EA-037D-477C-9EC7-D77A638C6281}" type="slidenum">
              <a:rPr lang="he-IL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310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8224EA-037D-477C-9EC7-D77A638C6281}" type="slidenum">
              <a:rPr lang="he-IL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455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368690"/>
      </p:ext>
    </p:extLst>
  </p:cSld>
  <p:clrMapOvr>
    <a:masterClrMapping/>
  </p:clrMapOvr>
  <p:transition advTm="1000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AE7237E-C3FD-4F5A-81DA-CDEBAF045933}"/>
              </a:ext>
            </a:extLst>
          </p:cNvPr>
          <p:cNvGrpSpPr/>
          <p:nvPr userDrawn="1"/>
        </p:nvGrpSpPr>
        <p:grpSpPr>
          <a:xfrm>
            <a:off x="0" y="6031736"/>
            <a:ext cx="2880118" cy="826264"/>
            <a:chOff x="-36512" y="4762976"/>
            <a:chExt cx="2880118" cy="826264"/>
          </a:xfrm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FA81F1EA-572E-4789-A6D0-1513342E69DE}"/>
                </a:ext>
              </a:extLst>
            </p:cNvPr>
            <p:cNvSpPr/>
            <p:nvPr userDrawn="1"/>
          </p:nvSpPr>
          <p:spPr bwMode="auto">
            <a:xfrm>
              <a:off x="-36512" y="4762976"/>
              <a:ext cx="2880118" cy="826264"/>
            </a:xfrm>
            <a:prstGeom prst="rtTriangle">
              <a:avLst/>
            </a:prstGeom>
            <a:solidFill>
              <a:srgbClr val="002A52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184BDD0-0210-43A6-82DE-BF47851FE0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80" t="31259" r="20789" b="44889"/>
            <a:stretch/>
          </p:blipFill>
          <p:spPr>
            <a:xfrm>
              <a:off x="-36512" y="5085184"/>
              <a:ext cx="1728192" cy="504056"/>
            </a:xfrm>
            <a:prstGeom prst="rect">
              <a:avLst/>
            </a:prstGeom>
            <a:noFill/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 advTm="10000"/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189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377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566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754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891" indent="-342891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2971" indent="-228594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160" indent="-228594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349" indent="-228594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537" indent="-228594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726" indent="-228594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914" indent="-228594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103" indent="-228594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1443841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he-IL" sz="4800" b="1" dirty="0">
                <a:solidFill>
                  <a:srgbClr val="002A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itchFamily="34" charset="0"/>
              </a:rPr>
              <a:t>שוק העבודה בישראל -</a:t>
            </a:r>
            <a:r>
              <a:rPr lang="en-US" sz="4800" b="1" dirty="0">
                <a:solidFill>
                  <a:srgbClr val="002A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itchFamily="34" charset="0"/>
              </a:rPr>
              <a:t/>
            </a:r>
            <a:br>
              <a:rPr lang="en-US" sz="4800" b="1" dirty="0">
                <a:solidFill>
                  <a:srgbClr val="002A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itchFamily="34" charset="0"/>
              </a:rPr>
            </a:br>
            <a:r>
              <a:rPr lang="he-IL" sz="4800" b="1" dirty="0">
                <a:solidFill>
                  <a:srgbClr val="002A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itchFamily="34" charset="0"/>
              </a:rPr>
              <a:t>שכר ותעסוקה של עובדים</a:t>
            </a:r>
            <a:r>
              <a:rPr lang="en-US" sz="4800" b="1" dirty="0">
                <a:solidFill>
                  <a:srgbClr val="002A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itchFamily="34" charset="0"/>
              </a:rPr>
              <a:t/>
            </a:r>
            <a:br>
              <a:rPr lang="en-US" sz="4800" b="1" dirty="0">
                <a:solidFill>
                  <a:srgbClr val="002A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itchFamily="34" charset="0"/>
              </a:rPr>
            </a:br>
            <a:r>
              <a:rPr lang="he-IL" sz="4800" b="1" dirty="0">
                <a:solidFill>
                  <a:srgbClr val="002A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itchFamily="34" charset="0"/>
              </a:rPr>
              <a:t>עם מיומנויות נמוכות</a:t>
            </a:r>
          </a:p>
          <a:p>
            <a:pPr>
              <a:spcBef>
                <a:spcPct val="0"/>
              </a:spcBef>
              <a:defRPr/>
            </a:pPr>
            <a:endParaRPr lang="en-US" sz="3600" b="1" dirty="0">
              <a:solidFill>
                <a:srgbClr val="002A5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3600" b="1" dirty="0">
              <a:solidFill>
                <a:srgbClr val="002A5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he-IL" sz="3600" b="1" dirty="0">
                <a:solidFill>
                  <a:srgbClr val="002A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itchFamily="34" charset="0"/>
              </a:rPr>
              <a:t>צבי אקשטיין, אסנת ליפשיץ וטלי לרום</a:t>
            </a:r>
          </a:p>
        </p:txBody>
      </p:sp>
    </p:spTree>
    <p:extLst>
      <p:ext uri="{BB962C8B-B14F-4D97-AF65-F5344CB8AC3E}">
        <p14:creationId xmlns:p14="http://schemas.microsoft.com/office/powerpoint/2010/main" val="34331012"/>
      </p:ext>
    </p:extLst>
  </p:cSld>
  <p:clrMapOvr>
    <a:masterClrMapping/>
  </p:clrMapOvr>
  <p:transition advTm="10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216223"/>
            <a:ext cx="91440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he-IL" sz="3900" b="1" dirty="0">
                <a:solidFill>
                  <a:srgbClr val="002A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pitchFamily="34" charset="0"/>
              </a:rPr>
              <a:t>שכר לשעה לפי השכלה</a:t>
            </a:r>
            <a:endParaRPr lang="en-US" sz="3900" b="1" dirty="0">
              <a:solidFill>
                <a:srgbClr val="002A5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76470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ts val="1200"/>
              </a:spcBef>
            </a:pPr>
            <a:r>
              <a:rPr lang="he-IL" sz="2400" dirty="0">
                <a:solidFill>
                  <a:srgbClr val="002A52"/>
                </a:solidFill>
                <a:latin typeface="Georgia" pitchFamily="18" charset="0"/>
                <a:cs typeface="Arial" pitchFamily="34" charset="0"/>
              </a:rPr>
              <a:t>גברים					נשים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AC1DD8-DFFF-42A1-AAF4-AD24EB7F1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6680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>
              <a:spcBef>
                <a:spcPts val="1200"/>
              </a:spcBef>
            </a:pPr>
            <a:r>
              <a:rPr lang="he-IL" sz="2200" dirty="0">
                <a:solidFill>
                  <a:srgbClr val="002A52"/>
                </a:solidFill>
                <a:cs typeface="Arial" pitchFamily="34" charset="0"/>
              </a:rPr>
              <a:t>השכר לשעה עלה מעט רק לבעלי השכלה אקדמית, פערי השכר גדלו</a:t>
            </a:r>
          </a:p>
          <a:p>
            <a:pPr algn="r">
              <a:spcBef>
                <a:spcPts val="1200"/>
              </a:spcBef>
            </a:pPr>
            <a:r>
              <a:rPr lang="he-IL" sz="2200" dirty="0">
                <a:solidFill>
                  <a:srgbClr val="002A52"/>
                </a:solidFill>
                <a:cs typeface="Arial" pitchFamily="34" charset="0"/>
              </a:rPr>
              <a:t>התשואה להשכלה לא השתנתה, למעט עליה בתשואה לבעלי תואר שני ומעלה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00C01D-7C88-48B7-B60B-BBD2187CAA3B}"/>
              </a:ext>
            </a:extLst>
          </p:cNvPr>
          <p:cNvSpPr/>
          <p:nvPr/>
        </p:nvSpPr>
        <p:spPr>
          <a:xfrm>
            <a:off x="2159224" y="6273225"/>
            <a:ext cx="69847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e-IL" sz="1600" baseline="30000" dirty="0">
                <a:solidFill>
                  <a:srgbClr val="002A52"/>
                </a:solidFill>
              </a:rPr>
              <a:t>שכר לשעה של עובדים שכירים, במחירי 2015. גילאי 25-64 (2015 כולל 65). עד תיכונית כולל ללא תעודה ותעודה לא ידועה; על-תיכונית כולל השכלה טכנולוגית או מקצועית שאינה אקדמית. מדגם חדש החל מ-2012.</a:t>
            </a:r>
            <a:endParaRPr lang="en-US" sz="1600" baseline="30000" dirty="0">
              <a:solidFill>
                <a:srgbClr val="002A52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e-IL" sz="1600" baseline="30000" dirty="0">
                <a:solidFill>
                  <a:srgbClr val="002A52"/>
                </a:solidFill>
              </a:rPr>
              <a:t>מקור: עיבודי המחברים מתוך סקרי הכנסות והוצאות.</a:t>
            </a:r>
            <a:endParaRPr lang="en-US" sz="1600" baseline="30000" dirty="0">
              <a:solidFill>
                <a:srgbClr val="002A5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95322B-86A2-4AA2-9299-216D4640B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000" y="1202400"/>
            <a:ext cx="4408887" cy="31030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DEC86B-A60E-43B3-BDD2-5F6B22507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00" y="1202400"/>
            <a:ext cx="4405778" cy="310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22684"/>
      </p:ext>
    </p:extLst>
  </p:cSld>
  <p:clrMapOvr>
    <a:masterClrMapping/>
  </p:clrMapOvr>
  <p:transition advTm="10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216223"/>
            <a:ext cx="91440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he-IL" sz="3900" b="1" dirty="0">
                <a:solidFill>
                  <a:srgbClr val="002A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pitchFamily="34" charset="0"/>
              </a:rPr>
              <a:t>הכנסות משק בית</a:t>
            </a:r>
            <a:endParaRPr lang="en-US" sz="3900" b="1" dirty="0">
              <a:solidFill>
                <a:srgbClr val="002A5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76470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ts val="1200"/>
              </a:spcBef>
            </a:pPr>
            <a:r>
              <a:rPr lang="he-IL" sz="2400" dirty="0">
                <a:solidFill>
                  <a:srgbClr val="002A52"/>
                </a:solidFill>
                <a:latin typeface="Georgia" pitchFamily="18" charset="0"/>
                <a:cs typeface="Arial" pitchFamily="34" charset="0"/>
              </a:rPr>
              <a:t>מעבודה				נטו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AC1DD8-DFFF-42A1-AAF4-AD24EB7F1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93096"/>
            <a:ext cx="91440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>
              <a:spcBef>
                <a:spcPts val="1200"/>
              </a:spcBef>
            </a:pPr>
            <a:r>
              <a:rPr lang="he-IL" sz="2200" dirty="0">
                <a:solidFill>
                  <a:srgbClr val="002A52"/>
                </a:solidFill>
                <a:cs typeface="Arial" pitchFamily="34" charset="0"/>
              </a:rPr>
              <a:t>גידול בהכנסה מעבודה בכל הקבוצות ובכל העשירונים</a:t>
            </a:r>
          </a:p>
          <a:p>
            <a:pPr algn="r">
              <a:spcBef>
                <a:spcPts val="1200"/>
              </a:spcBef>
            </a:pPr>
            <a:r>
              <a:rPr lang="he-IL" sz="2200" dirty="0">
                <a:solidFill>
                  <a:srgbClr val="002A52"/>
                </a:solidFill>
                <a:cs typeface="Arial" pitchFamily="34" charset="0"/>
              </a:rPr>
              <a:t>גידול בהכנסה ברוטו ובהכנסה נטו - למרות התחלופה בין הכנסות מעבודה ומקצבאות, ההשפעה הכוללת של הגידול בתעסוקה חיובית והוא לווה בשיפור ברמת החיים (אבל ירידה בפנאי)</a:t>
            </a:r>
          </a:p>
          <a:p>
            <a:pPr algn="r">
              <a:spcBef>
                <a:spcPts val="1200"/>
              </a:spcBef>
            </a:pPr>
            <a:r>
              <a:rPr lang="he-IL" sz="2200" dirty="0">
                <a:solidFill>
                  <a:srgbClr val="002A52"/>
                </a:solidFill>
                <a:cs typeface="Arial" pitchFamily="34" charset="0"/>
              </a:rPr>
              <a:t>גידול בפערים </a:t>
            </a:r>
            <a:r>
              <a:rPr lang="he-IL" sz="2200" dirty="0">
                <a:solidFill>
                  <a:srgbClr val="002A52"/>
                </a:solidFill>
                <a:latin typeface="Georgia" pitchFamily="18" charset="0"/>
                <a:cs typeface="Arial" pitchFamily="34" charset="0"/>
              </a:rPr>
              <a:t>בין חרדים וערבים לשאר האוכלוסייה</a:t>
            </a:r>
            <a:r>
              <a:rPr lang="he-IL" sz="2200" dirty="0">
                <a:solidFill>
                  <a:srgbClr val="002A52"/>
                </a:solidFill>
                <a:cs typeface="Arial" pitchFamily="34" charset="0"/>
              </a:rPr>
              <a:t>, באי השוויון ובתחולת העוני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5B9BB-EA3D-4EFA-BEDC-6874216C13AC}"/>
              </a:ext>
            </a:extLst>
          </p:cNvPr>
          <p:cNvSpPr/>
          <p:nvPr/>
        </p:nvSpPr>
        <p:spPr>
          <a:xfrm>
            <a:off x="2159224" y="6437372"/>
            <a:ext cx="6984776" cy="42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1600" baseline="30000" dirty="0">
                <a:solidFill>
                  <a:srgbClr val="002A52"/>
                </a:solidFill>
                <a:latin typeface="+mj-lt"/>
              </a:rPr>
              <a:t>הכנסות לנפש תקנית לכלל משקי הבית, במחירי 2015.</a:t>
            </a:r>
            <a:endParaRPr lang="en-US" sz="1600" baseline="30000" dirty="0">
              <a:solidFill>
                <a:srgbClr val="002A52"/>
              </a:solidFill>
              <a:latin typeface="+mj-lt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e-IL" sz="1600" baseline="30000" dirty="0">
                <a:solidFill>
                  <a:srgbClr val="002A52"/>
                </a:solidFill>
                <a:latin typeface="+mj-lt"/>
              </a:rPr>
              <a:t>מקור: עיבודי המחברים מתוך סקרי הכנסות והוצאות.</a:t>
            </a:r>
            <a:endParaRPr lang="en-US" sz="1600" baseline="30000" dirty="0">
              <a:solidFill>
                <a:srgbClr val="002A52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15DA37-4FBA-4CA2-8127-80653C918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05" y="1204002"/>
            <a:ext cx="4408887" cy="31030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F128AE-A4EB-4C5F-B333-F1E9B465D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00" y="1204002"/>
            <a:ext cx="4408887" cy="310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29043"/>
      </p:ext>
    </p:extLst>
  </p:cSld>
  <p:clrMapOvr>
    <a:masterClrMapping/>
  </p:clrMapOvr>
  <p:transition advTm="10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216223"/>
            <a:ext cx="91440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he-IL" sz="3900" b="1" dirty="0">
                <a:solidFill>
                  <a:srgbClr val="002A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pitchFamily="34" charset="0"/>
              </a:rPr>
              <a:t>המלצות מדיניות - אתגרים</a:t>
            </a:r>
            <a:endParaRPr lang="en-US" sz="3900" b="1" dirty="0">
              <a:solidFill>
                <a:srgbClr val="002A5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FB25DC-4C3E-4DD8-92A5-22EF08B13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2000"/>
            <a:ext cx="9144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A52"/>
                </a:solidFill>
                <a:latin typeface="Georgia" pitchFamily="18" charset="0"/>
                <a:cs typeface="Arial" pitchFamily="34" charset="0"/>
              </a:rPr>
              <a:t>ברמה המצרפית שוק העבודה במצב טוב למדי -</a:t>
            </a:r>
          </a:p>
          <a:p>
            <a:pPr lvl="1" algn="just">
              <a:spcBef>
                <a:spcPts val="1200"/>
              </a:spcBef>
            </a:pPr>
            <a:r>
              <a:rPr lang="he-IL" sz="2400" dirty="0">
                <a:solidFill>
                  <a:srgbClr val="002A52"/>
                </a:solidFill>
                <a:latin typeface="Georgia" pitchFamily="18" charset="0"/>
                <a:cs typeface="Arial" pitchFamily="34" charset="0"/>
              </a:rPr>
              <a:t>תעסוקה גבוהה ואבטלה נמוכה</a:t>
            </a:r>
            <a:endParaRPr lang="en-US" sz="2400" dirty="0">
              <a:solidFill>
                <a:srgbClr val="002A52"/>
              </a:solidFill>
              <a:latin typeface="Georgia" pitchFamily="18" charset="0"/>
              <a:cs typeface="Arial" pitchFamily="34" charset="0"/>
            </a:endParaRP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A52"/>
                </a:solidFill>
                <a:latin typeface="Georgia" pitchFamily="18" charset="0"/>
                <a:cs typeface="Arial" pitchFamily="34" charset="0"/>
              </a:rPr>
              <a:t>אך בפירוק לקבוצות ניתן לראות בבירור את האתגרים:</a:t>
            </a:r>
          </a:p>
          <a:p>
            <a:pPr marL="8001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A52"/>
                </a:solidFill>
                <a:latin typeface="Georgia" pitchFamily="18" charset="0"/>
                <a:cs typeface="Arial" pitchFamily="34" charset="0"/>
              </a:rPr>
              <a:t>להעלות את השכר של ערבים, חרדים ופרטים חסרי השכלה אקדמאית ולצמצם את הפערים בינם ליתר האוכלוסייה</a:t>
            </a:r>
          </a:p>
          <a:p>
            <a:pPr marL="8001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A52"/>
                </a:solidFill>
                <a:latin typeface="Georgia" pitchFamily="18" charset="0"/>
                <a:cs typeface="Arial" pitchFamily="34" charset="0"/>
              </a:rPr>
              <a:t>להעלות את התעסוקה של נשים ערביות וגברים חרדים ולשמור על רמת התעסוקה הגבוהה של שאר האוכלוסייה</a:t>
            </a:r>
          </a:p>
        </p:txBody>
      </p:sp>
    </p:spTree>
    <p:extLst>
      <p:ext uri="{BB962C8B-B14F-4D97-AF65-F5344CB8AC3E}">
        <p14:creationId xmlns:p14="http://schemas.microsoft.com/office/powerpoint/2010/main" val="2862009056"/>
      </p:ext>
    </p:extLst>
  </p:cSld>
  <p:clrMapOvr>
    <a:masterClrMapping/>
  </p:clrMapOvr>
  <p:transition advTm="10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216223"/>
            <a:ext cx="91440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he-IL" sz="3900" b="1" dirty="0">
                <a:solidFill>
                  <a:srgbClr val="002A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pitchFamily="34" charset="0"/>
              </a:rPr>
              <a:t>המלצות מדיניות - כלים</a:t>
            </a:r>
            <a:endParaRPr lang="en-US" sz="3900" b="1" dirty="0">
              <a:solidFill>
                <a:srgbClr val="002A5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FB25DC-4C3E-4DD8-92A5-22EF08B13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4387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A52"/>
                </a:solidFill>
              </a:rPr>
              <a:t>כלים תומכי תעסוקה וניסיון -</a:t>
            </a:r>
          </a:p>
          <a:p>
            <a:pPr marL="8001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A52"/>
                </a:solidFill>
              </a:rPr>
              <a:t>יישום תכניות מרווחה לעבודה ומיקוד באוכלוסייה הערבית והחרדית</a:t>
            </a:r>
          </a:p>
          <a:p>
            <a:pPr marL="8001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A52"/>
                </a:solidFill>
              </a:rPr>
              <a:t>הגדלת מענק העבודה (מס הכנסה שלילי)</a:t>
            </a:r>
          </a:p>
          <a:p>
            <a:pPr marL="8001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A52"/>
                </a:solidFill>
              </a:rPr>
              <a:t>אכיפת שכר מינימום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A52"/>
                </a:solidFill>
              </a:rPr>
              <a:t>כלים להעלאת ההון האנושי ובפרט זה של החציון התחתון -</a:t>
            </a:r>
          </a:p>
          <a:p>
            <a:pPr marL="8001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A52"/>
                </a:solidFill>
              </a:rPr>
              <a:t>רפורמה כוללת במערך ההכשרה הטכנולוגי והמקצועי</a:t>
            </a:r>
          </a:p>
          <a:p>
            <a:pPr marL="8001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A52"/>
                </a:solidFill>
              </a:rPr>
              <a:t>הקניית עברית לאוכלוסייה הערבית הנכנסת לשוק העבודה</a:t>
            </a:r>
          </a:p>
          <a:p>
            <a:pPr marL="8001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A52"/>
                </a:solidFill>
              </a:rPr>
              <a:t>שיפור המיומנויות של עובדים אלו לא רק יגדיל את ההכנסות שלהם אלא גם יביא לצמצום העוני ויתרום לצמיחת המשק כולו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A52"/>
                </a:solidFill>
              </a:rPr>
              <a:t>עדכון יעדי התעסוקה כלפי מעלה וקביעת יעדים לאיכות התעסוקה</a:t>
            </a:r>
          </a:p>
        </p:txBody>
      </p:sp>
    </p:spTree>
    <p:extLst>
      <p:ext uri="{BB962C8B-B14F-4D97-AF65-F5344CB8AC3E}">
        <p14:creationId xmlns:p14="http://schemas.microsoft.com/office/powerpoint/2010/main" val="804124171"/>
      </p:ext>
    </p:extLst>
  </p:cSld>
  <p:clrMapOvr>
    <a:masterClrMapping/>
  </p:clrMapOvr>
  <p:transition advTm="1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216223"/>
            <a:ext cx="91440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ts val="1200"/>
              </a:spcBef>
            </a:pPr>
            <a:r>
              <a:rPr lang="he-IL" sz="3900" b="1" dirty="0">
                <a:solidFill>
                  <a:srgbClr val="002A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pitchFamily="34" charset="0"/>
              </a:rPr>
              <a:t>גידול משמעותי בתעסוקה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9A91B1-751C-44AA-B35B-A2A685AFB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41974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>
              <a:spcBef>
                <a:spcPts val="1200"/>
              </a:spcBef>
            </a:pPr>
            <a:r>
              <a:rPr lang="he-IL" sz="2200" dirty="0">
                <a:solidFill>
                  <a:srgbClr val="002A52"/>
                </a:solidFill>
                <a:cs typeface="Arial" pitchFamily="34" charset="0"/>
              </a:rPr>
              <a:t>בישראל עלייה של 10% מ-2002 ל-2015, בעולם התאוששות איטית מהמשבר</a:t>
            </a:r>
          </a:p>
          <a:p>
            <a:pPr algn="r">
              <a:spcBef>
                <a:spcPts val="1200"/>
              </a:spcBef>
            </a:pPr>
            <a:r>
              <a:rPr lang="he-IL" sz="2200" dirty="0">
                <a:solidFill>
                  <a:srgbClr val="FF0000"/>
                </a:solidFill>
                <a:cs typeface="Arial" pitchFamily="34" charset="0"/>
              </a:rPr>
              <a:t>מהי המדיניות שהביאה לגידול בתעסוקה?</a:t>
            </a:r>
            <a:endParaRPr lang="he-IL" sz="2200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00C01D-7C88-48B7-B60B-BBD2187CAA3B}"/>
              </a:ext>
            </a:extLst>
          </p:cNvPr>
          <p:cNvSpPr/>
          <p:nvPr/>
        </p:nvSpPr>
        <p:spPr>
          <a:xfrm>
            <a:off x="2159224" y="6273225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e-IL" sz="1600" baseline="30000" dirty="0">
                <a:solidFill>
                  <a:srgbClr val="002A52"/>
                </a:solidFill>
                <a:latin typeface="+mj-lt"/>
              </a:rPr>
              <a:t>גילאי 25-64. מדינות הסמן - שוודיה, דנמרק, הולנד, אוסטריה, שווייץ, פינלנד ואירלנד; ממוצע פשוט של שיעור התעסוקה במדינות הסמן שעבורן קיימים נתונים בכל שנה.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e-IL" sz="1600" baseline="30000" dirty="0">
                <a:solidFill>
                  <a:srgbClr val="002A52"/>
                </a:solidFill>
                <a:latin typeface="+mj-lt"/>
              </a:rPr>
              <a:t>מקור: </a:t>
            </a:r>
            <a:r>
              <a:rPr lang="en-US" sz="1600" baseline="30000" dirty="0">
                <a:solidFill>
                  <a:srgbClr val="002A52"/>
                </a:solidFill>
                <a:latin typeface="+mj-lt"/>
              </a:rPr>
              <a:t>OECD</a:t>
            </a:r>
            <a:r>
              <a:rPr lang="he-IL" sz="1600" baseline="30000" dirty="0">
                <a:solidFill>
                  <a:srgbClr val="002A52"/>
                </a:solidFill>
                <a:latin typeface="+mj-lt"/>
              </a:rPr>
              <a:t>.</a:t>
            </a:r>
            <a:endParaRPr lang="en-US" sz="1600" baseline="30000" dirty="0">
              <a:solidFill>
                <a:srgbClr val="002A52"/>
              </a:solidFill>
              <a:latin typeface="+mj-lt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902FF1D-6332-4560-9FAC-F9CE62E51C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5378339"/>
              </p:ext>
            </p:extLst>
          </p:nvPr>
        </p:nvGraphicFramePr>
        <p:xfrm>
          <a:off x="1100543" y="897606"/>
          <a:ext cx="6942915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5958415"/>
      </p:ext>
    </p:ext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 animBg="0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216223"/>
            <a:ext cx="91440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he-IL" sz="3900" b="1" dirty="0">
                <a:solidFill>
                  <a:srgbClr val="002A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pitchFamily="34" charset="0"/>
              </a:rPr>
              <a:t>תעסוקה - השוואה בינלאומית, גילאי 25-64</a:t>
            </a:r>
            <a:endParaRPr lang="en-US" sz="3900" b="1" dirty="0">
              <a:solidFill>
                <a:srgbClr val="002A5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76470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ts val="1200"/>
              </a:spcBef>
            </a:pPr>
            <a:r>
              <a:rPr lang="he-IL" sz="2400" dirty="0">
                <a:solidFill>
                  <a:srgbClr val="002A52"/>
                </a:solidFill>
                <a:latin typeface="Georgia" pitchFamily="18" charset="0"/>
                <a:cs typeface="Arial" pitchFamily="34" charset="0"/>
              </a:rPr>
              <a:t>גברים					נשים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57C99CA8-FCBD-4574-B016-144A7FE90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02318"/>
            <a:ext cx="4392488" cy="317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2E732068-6FA8-438C-8575-E1721C6A9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16656"/>
            <a:ext cx="4392488" cy="317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69A91B1-751C-44AA-B35B-A2A685AFB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65104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>
              <a:spcBef>
                <a:spcPts val="1200"/>
              </a:spcBef>
            </a:pPr>
            <a:r>
              <a:rPr lang="he-IL" sz="2200" dirty="0">
                <a:solidFill>
                  <a:srgbClr val="002A52"/>
                </a:solidFill>
                <a:latin typeface="+mj-lt"/>
                <a:cs typeface="Arial" pitchFamily="34" charset="0"/>
              </a:rPr>
              <a:t>גברים - היפוך המגמה מירידה לעלייה</a:t>
            </a:r>
          </a:p>
          <a:p>
            <a:pPr algn="r">
              <a:spcBef>
                <a:spcPts val="1200"/>
              </a:spcBef>
            </a:pPr>
            <a:r>
              <a:rPr lang="he-IL" sz="2200" dirty="0">
                <a:solidFill>
                  <a:srgbClr val="002A52"/>
                </a:solidFill>
                <a:latin typeface="+mj-lt"/>
                <a:cs typeface="Arial" pitchFamily="34" charset="0"/>
              </a:rPr>
              <a:t>נשים - האצת העלייה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00C01D-7C88-48B7-B60B-BBD2187CAA3B}"/>
              </a:ext>
            </a:extLst>
          </p:cNvPr>
          <p:cNvSpPr/>
          <p:nvPr/>
        </p:nvSpPr>
        <p:spPr>
          <a:xfrm>
            <a:off x="2159224" y="6273225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e-IL" sz="1600" baseline="30000" dirty="0">
                <a:solidFill>
                  <a:srgbClr val="002A52"/>
                </a:solidFill>
                <a:latin typeface="+mj-lt"/>
              </a:rPr>
              <a:t>מדינות הסמן - שוודיה, דנמרק, הולנד, אוסטריה, שווייץ, פינלנד ואירלנד; ממוצע פשוט של שיעור התעסוקה במדינות הסמן שעבורן קיימים נתונים בכל שנה.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e-IL" sz="1600" baseline="30000" dirty="0">
                <a:solidFill>
                  <a:srgbClr val="002A52"/>
                </a:solidFill>
                <a:latin typeface="+mj-lt"/>
              </a:rPr>
              <a:t>מקור: </a:t>
            </a:r>
            <a:r>
              <a:rPr lang="en-US" sz="1600" baseline="30000" dirty="0">
                <a:solidFill>
                  <a:srgbClr val="002A52"/>
                </a:solidFill>
                <a:latin typeface="+mj-lt"/>
              </a:rPr>
              <a:t>OECD</a:t>
            </a:r>
            <a:r>
              <a:rPr lang="he-IL" sz="1600" baseline="30000" dirty="0">
                <a:solidFill>
                  <a:srgbClr val="002A52"/>
                </a:solidFill>
                <a:latin typeface="+mj-lt"/>
              </a:rPr>
              <a:t>.</a:t>
            </a:r>
            <a:endParaRPr lang="en-US" sz="1600" baseline="30000" dirty="0">
              <a:solidFill>
                <a:srgbClr val="002A5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3780248"/>
      </p:ext>
    </p:extLst>
  </p:cSld>
  <p:clrMapOvr>
    <a:masterClrMapping/>
  </p:clrMapOvr>
  <p:transition advTm="1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216223"/>
            <a:ext cx="91440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he-IL" sz="3900" b="1" dirty="0">
                <a:solidFill>
                  <a:srgbClr val="002A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pitchFamily="34" charset="0"/>
              </a:rPr>
              <a:t>שאלות המחקר וסיכום הממצאים</a:t>
            </a:r>
            <a:endParaRPr lang="en-US" sz="3900" b="1" dirty="0">
              <a:solidFill>
                <a:srgbClr val="002A5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A761BD-6EEC-41C7-A973-FDE4E1690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4000"/>
            <a:ext cx="9144000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A52"/>
                </a:solidFill>
                <a:latin typeface="Georgia" pitchFamily="18" charset="0"/>
                <a:cs typeface="Arial" pitchFamily="34" charset="0"/>
              </a:rPr>
              <a:t>מי הקבוצות שהתעסוקה שלהן גדלה?</a:t>
            </a:r>
          </a:p>
          <a:p>
            <a:pPr marL="800100" lvl="2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e-IL" sz="2200" dirty="0">
                <a:solidFill>
                  <a:srgbClr val="002A52"/>
                </a:solidFill>
                <a:latin typeface="Georgia" pitchFamily="18" charset="0"/>
                <a:cs typeface="Arial" pitchFamily="34" charset="0"/>
              </a:rPr>
              <a:t>כולן - תופעה גורפת </a:t>
            </a:r>
            <a:r>
              <a:rPr lang="he-IL" sz="2200" dirty="0" err="1">
                <a:solidFill>
                  <a:srgbClr val="002A52"/>
                </a:solidFill>
                <a:latin typeface="Georgia" pitchFamily="18" charset="0"/>
                <a:cs typeface="Arial" pitchFamily="34" charset="0"/>
              </a:rPr>
              <a:t>וחוצת</a:t>
            </a:r>
            <a:r>
              <a:rPr lang="he-IL" sz="2200" dirty="0">
                <a:solidFill>
                  <a:srgbClr val="002A52"/>
                </a:solidFill>
                <a:latin typeface="Georgia" pitchFamily="18" charset="0"/>
                <a:cs typeface="Arial" pitchFamily="34" charset="0"/>
              </a:rPr>
              <a:t> מגזרים, רמות השכלה וקבוצות גיל</a:t>
            </a:r>
          </a:p>
          <a:p>
            <a:pPr marL="800100" lvl="2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e-IL" sz="2200" dirty="0">
                <a:solidFill>
                  <a:srgbClr val="002A52"/>
                </a:solidFill>
                <a:latin typeface="Georgia" pitchFamily="18" charset="0"/>
                <a:cs typeface="Arial" pitchFamily="34" charset="0"/>
              </a:rPr>
              <a:t>עלייה משמעותית יותר בקרב קבוצות בעלות יכולת השתכרות נמוכה יחסית - גברים ערבים, נשים חרדיות, בעלי השכלה נמוכה ומבוגרים (גילאי 55-64)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A52"/>
                </a:solidFill>
                <a:latin typeface="Georgia" pitchFamily="18" charset="0"/>
                <a:cs typeface="Arial" pitchFamily="34" charset="0"/>
              </a:rPr>
              <a:t>מה גרם לגידול בתעסוקה?</a:t>
            </a:r>
          </a:p>
          <a:p>
            <a:pPr marL="800100" lvl="2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e-IL" sz="2200" dirty="0">
                <a:solidFill>
                  <a:srgbClr val="002A52"/>
                </a:solidFill>
                <a:latin typeface="Georgia" pitchFamily="18" charset="0"/>
                <a:cs typeface="Arial" pitchFamily="34" charset="0"/>
              </a:rPr>
              <a:t>עלייה ברמת ההשכלה - כ-20% מהגידול בתעסוקה לגברים וכ-40% לנשים</a:t>
            </a:r>
          </a:p>
          <a:p>
            <a:pPr marL="800100" lvl="2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e-IL" sz="2200" dirty="0">
                <a:solidFill>
                  <a:srgbClr val="002A52"/>
                </a:solidFill>
                <a:latin typeface="Georgia" pitchFamily="18" charset="0"/>
                <a:cs typeface="Arial" pitchFamily="34" charset="0"/>
              </a:rPr>
              <a:t>שינויים במערכת הקצבאות והמיסוי + </a:t>
            </a:r>
            <a:r>
              <a:rPr lang="en-US" sz="2200" dirty="0">
                <a:solidFill>
                  <a:srgbClr val="002A52"/>
                </a:solidFill>
                <a:latin typeface="Georgia" pitchFamily="18" charset="0"/>
                <a:cs typeface="Arial" pitchFamily="34" charset="0"/>
              </a:rPr>
              <a:t>ALMP</a:t>
            </a:r>
            <a:r>
              <a:rPr lang="he-IL" sz="2200" dirty="0">
                <a:solidFill>
                  <a:srgbClr val="002A52"/>
                </a:solidFill>
                <a:latin typeface="Georgia" pitchFamily="18" charset="0"/>
                <a:cs typeface="Arial" pitchFamily="34" charset="0"/>
              </a:rPr>
              <a:t> - תמריץ בעיקר למשקי בית מרובי ילדים ולעובדים בשכר נמוך</a:t>
            </a:r>
          </a:p>
          <a:p>
            <a:pPr marL="800100" lvl="2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e-IL" sz="2200" dirty="0">
                <a:solidFill>
                  <a:srgbClr val="002A52"/>
                </a:solidFill>
                <a:latin typeface="Georgia" pitchFamily="18" charset="0"/>
                <a:cs typeface="Arial" pitchFamily="34" charset="0"/>
              </a:rPr>
              <a:t>העלאת גיל הפרישה - כניסה משמעותית של בני 55-64 ו</a:t>
            </a:r>
            <a:r>
              <a:rPr lang="he-IL" sz="2200" dirty="0">
                <a:solidFill>
                  <a:srgbClr val="002A52"/>
                </a:solidFill>
                <a:cs typeface="Arial" pitchFamily="34" charset="0"/>
              </a:rPr>
              <a:t>דחיית פרישה של עובדים צעירים יותר</a:t>
            </a:r>
            <a:endParaRPr lang="he-IL" sz="2200" dirty="0">
              <a:solidFill>
                <a:srgbClr val="002A52"/>
              </a:solidFill>
              <a:latin typeface="Georgia" pitchFamily="18" charset="0"/>
              <a:cs typeface="Arial" pitchFamily="34" charset="0"/>
            </a:endParaRPr>
          </a:p>
          <a:p>
            <a:pPr marL="3429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A52"/>
                </a:solidFill>
                <a:latin typeface="Georgia" pitchFamily="18" charset="0"/>
                <a:cs typeface="Arial" pitchFamily="34" charset="0"/>
              </a:rPr>
              <a:t>מה קרה לשכר ולהכנסות?</a:t>
            </a:r>
          </a:p>
          <a:p>
            <a:pPr marL="800100" lvl="2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e-IL" sz="2200" dirty="0">
                <a:solidFill>
                  <a:srgbClr val="002A52"/>
                </a:solidFill>
                <a:latin typeface="Georgia" pitchFamily="18" charset="0"/>
                <a:cs typeface="Arial" pitchFamily="34" charset="0"/>
              </a:rPr>
              <a:t>השכר כמעט ולא עלה</a:t>
            </a:r>
          </a:p>
          <a:p>
            <a:pPr marL="800100" lvl="2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e-IL" sz="2200" dirty="0">
                <a:solidFill>
                  <a:srgbClr val="002A52"/>
                </a:solidFill>
                <a:latin typeface="Georgia" pitchFamily="18" charset="0"/>
                <a:cs typeface="Arial" pitchFamily="34" charset="0"/>
              </a:rPr>
              <a:t>גידול בהכנסת משקי הבית מעבודה ובהכנסות ברוטו ונטו</a:t>
            </a:r>
          </a:p>
        </p:txBody>
      </p:sp>
    </p:spTree>
    <p:extLst>
      <p:ext uri="{BB962C8B-B14F-4D97-AF65-F5344CB8AC3E}">
        <p14:creationId xmlns:p14="http://schemas.microsoft.com/office/powerpoint/2010/main" val="1727509770"/>
      </p:ext>
    </p:ext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216223"/>
            <a:ext cx="91440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he-IL" sz="3900" b="1" dirty="0">
                <a:solidFill>
                  <a:srgbClr val="002A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pitchFamily="34" charset="0"/>
              </a:rPr>
              <a:t>תעסוקה לפי קבוצות אוכלוסייה</a:t>
            </a:r>
            <a:endParaRPr lang="en-US" sz="3900" b="1" dirty="0">
              <a:solidFill>
                <a:srgbClr val="002A5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76470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ts val="1200"/>
              </a:spcBef>
            </a:pPr>
            <a:r>
              <a:rPr lang="he-IL" sz="2400" dirty="0">
                <a:solidFill>
                  <a:srgbClr val="002A52"/>
                </a:solidFill>
                <a:latin typeface="Georgia" pitchFamily="18" charset="0"/>
                <a:cs typeface="Arial" pitchFamily="34" charset="0"/>
              </a:rPr>
              <a:t>גברים					נשים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1C9AAAA-28B3-4958-B890-463EE6546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00" y="1204002"/>
            <a:ext cx="4408887" cy="310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>
            <a:extLst>
              <a:ext uri="{FF2B5EF4-FFF2-40B4-BE49-F238E27FC236}">
                <a16:creationId xmlns:a16="http://schemas.microsoft.com/office/drawing/2014/main" id="{1FEFB88D-CD5D-4CB1-90A9-377ED0DAE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4" y="1204002"/>
            <a:ext cx="4405778" cy="310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1AC1DD8-DFFF-42A1-AAF4-AD24EB7F1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1200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>
              <a:spcBef>
                <a:spcPts val="1200"/>
              </a:spcBef>
            </a:pPr>
            <a:r>
              <a:rPr lang="he-IL" sz="2200" dirty="0">
                <a:solidFill>
                  <a:srgbClr val="002A52"/>
                </a:solidFill>
                <a:latin typeface="+mj-lt"/>
                <a:cs typeface="Arial" pitchFamily="34" charset="0"/>
              </a:rPr>
              <a:t>כל הקבוצות עלו, גברים חרדים ונשים ערביות עלו הכי מהר</a:t>
            </a:r>
          </a:p>
          <a:p>
            <a:pPr algn="r">
              <a:spcBef>
                <a:spcPts val="1200"/>
              </a:spcBef>
            </a:pPr>
            <a:r>
              <a:rPr lang="he-IL" sz="2200" dirty="0">
                <a:solidFill>
                  <a:srgbClr val="002A52"/>
                </a:solidFill>
                <a:latin typeface="+mj-lt"/>
                <a:cs typeface="Arial" pitchFamily="34" charset="0"/>
              </a:rPr>
              <a:t>רוב הגידול 2002-2015 - יהודים לא-חרדים (68% לגברים, 73% לנשים)</a:t>
            </a:r>
          </a:p>
          <a:p>
            <a:pPr algn="r">
              <a:spcBef>
                <a:spcPts val="1200"/>
              </a:spcBef>
            </a:pPr>
            <a:r>
              <a:rPr lang="he-IL" sz="2200" dirty="0">
                <a:solidFill>
                  <a:srgbClr val="002A52"/>
                </a:solidFill>
                <a:cs typeface="Arial" pitchFamily="34" charset="0"/>
              </a:rPr>
              <a:t>השפעת השינוי בהרכב האוכלוסייה - ירידה בתעסוקה</a:t>
            </a:r>
          </a:p>
          <a:p>
            <a:pPr algn="r">
              <a:spcBef>
                <a:spcPts val="1200"/>
              </a:spcBef>
            </a:pPr>
            <a:r>
              <a:rPr lang="he-IL" sz="2200" dirty="0">
                <a:solidFill>
                  <a:srgbClr val="002A52"/>
                </a:solidFill>
                <a:cs typeface="Arial" pitchFamily="34" charset="0"/>
              </a:rPr>
              <a:t>מרבית הפער בין גברים ערבים לגברים יהודים לא-חרדים הוא בגילאי 45 ומעלה, ובעיקר בגילאי 54-65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00C01D-7C88-48B7-B60B-BBD2187CAA3B}"/>
              </a:ext>
            </a:extLst>
          </p:cNvPr>
          <p:cNvSpPr/>
          <p:nvPr/>
        </p:nvSpPr>
        <p:spPr>
          <a:xfrm>
            <a:off x="1763688" y="6437372"/>
            <a:ext cx="7380312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e-IL" sz="1600" baseline="30000" dirty="0">
                <a:solidFill>
                  <a:srgbClr val="002A52"/>
                </a:solidFill>
              </a:rPr>
              <a:t>גילאי 25-64. </a:t>
            </a:r>
            <a:r>
              <a:rPr lang="he-IL" sz="1600" baseline="30000" dirty="0">
                <a:solidFill>
                  <a:srgbClr val="002A52"/>
                </a:solidFill>
                <a:latin typeface="+mj-lt"/>
              </a:rPr>
              <a:t>עד שנת 2000 ערבים כולל גם לא יהודים אחרים. זיהוי חרדים על פי גישת בית הספר האחרון.</a:t>
            </a:r>
            <a:r>
              <a:rPr lang="he-IL" sz="1600" baseline="30000" dirty="0">
                <a:solidFill>
                  <a:srgbClr val="002A52"/>
                </a:solidFill>
              </a:rPr>
              <a:t> מדגם חדש החל מ-2012.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e-IL" sz="1600" baseline="30000" dirty="0">
                <a:solidFill>
                  <a:srgbClr val="002A52"/>
                </a:solidFill>
              </a:rPr>
              <a:t>מקור: עיבודי המחברים מתוך סקרי כוח אדם.</a:t>
            </a:r>
            <a:endParaRPr lang="en-US" sz="1600" baseline="30000" dirty="0">
              <a:solidFill>
                <a:srgbClr val="002A5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0961794"/>
      </p:ext>
    </p:extLst>
  </p:cSld>
  <p:clrMapOvr>
    <a:masterClrMapping/>
  </p:clrMapOvr>
  <p:transition advTm="1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216223"/>
            <a:ext cx="91440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he-IL" sz="3900" b="1" dirty="0">
                <a:solidFill>
                  <a:srgbClr val="002A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pitchFamily="34" charset="0"/>
              </a:rPr>
              <a:t>תעסוקה לפי השכלה</a:t>
            </a:r>
            <a:endParaRPr lang="en-US" sz="3900" b="1" dirty="0">
              <a:solidFill>
                <a:srgbClr val="002A5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76470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ts val="1200"/>
              </a:spcBef>
            </a:pPr>
            <a:r>
              <a:rPr lang="he-IL" sz="2400" dirty="0">
                <a:solidFill>
                  <a:srgbClr val="002A52"/>
                </a:solidFill>
                <a:latin typeface="Georgia" pitchFamily="18" charset="0"/>
                <a:cs typeface="Arial" pitchFamily="34" charset="0"/>
              </a:rPr>
              <a:t>גברים					נשים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00C01D-7C88-48B7-B60B-BBD2187CAA3B}"/>
              </a:ext>
            </a:extLst>
          </p:cNvPr>
          <p:cNvSpPr/>
          <p:nvPr/>
        </p:nvSpPr>
        <p:spPr>
          <a:xfrm>
            <a:off x="971600" y="6437372"/>
            <a:ext cx="8172400" cy="42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e-IL" sz="1600" baseline="30000" dirty="0">
                <a:solidFill>
                  <a:srgbClr val="002A52"/>
                </a:solidFill>
                <a:latin typeface="+mj-lt"/>
              </a:rPr>
              <a:t>גילאי 25-64. עד תיכונית כולל ללא תעודה ותעודה לא ידועה; על-תיכונית כולל השכלה טכנולוגית או מקצועית שאינה אקדמית.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e-IL" sz="1600" baseline="30000" dirty="0">
                <a:solidFill>
                  <a:srgbClr val="002A52"/>
                </a:solidFill>
                <a:latin typeface="+mj-lt"/>
              </a:rPr>
              <a:t>מקור: עיבודי המחברים מתוך סקרי כוח אדם.</a:t>
            </a:r>
            <a:endParaRPr lang="en-US" sz="1600" baseline="30000" dirty="0">
              <a:solidFill>
                <a:srgbClr val="002A52"/>
              </a:solidFill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AC1DD8-DFFF-42A1-AAF4-AD24EB7F1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12000"/>
            <a:ext cx="91440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>
              <a:spcBef>
                <a:spcPts val="1200"/>
              </a:spcBef>
            </a:pPr>
            <a:r>
              <a:rPr lang="he-IL" sz="2200" dirty="0">
                <a:solidFill>
                  <a:srgbClr val="002A52"/>
                </a:solidFill>
                <a:cs typeface="Arial" pitchFamily="34" charset="0"/>
              </a:rPr>
              <a:t>כל הקבוצות עלו, בעלי השכלה נמוכה עלו הכי מהר</a:t>
            </a:r>
          </a:p>
          <a:p>
            <a:pPr algn="r">
              <a:spcBef>
                <a:spcPts val="1200"/>
              </a:spcBef>
            </a:pPr>
            <a:r>
              <a:rPr lang="he-IL" sz="2200" dirty="0">
                <a:solidFill>
                  <a:srgbClr val="002A52"/>
                </a:solidFill>
                <a:cs typeface="Arial" pitchFamily="34" charset="0"/>
              </a:rPr>
              <a:t>רוב הגידול 2002-2015 - עד תיכונית עם/בלי בגרות (51% לגברים, 55% לנשים)</a:t>
            </a:r>
          </a:p>
          <a:p>
            <a:pPr algn="r">
              <a:spcBef>
                <a:spcPts val="1200"/>
              </a:spcBef>
            </a:pPr>
            <a:r>
              <a:rPr lang="he-IL" sz="2200" dirty="0">
                <a:solidFill>
                  <a:srgbClr val="002A52"/>
                </a:solidFill>
                <a:latin typeface="+mj-lt"/>
                <a:cs typeface="Arial" pitchFamily="34" charset="0"/>
              </a:rPr>
              <a:t>תרומת העלייה בהשכלה - כ-20% מסך הגידול בתעסוקה לגברים, כ-40% לנשים</a:t>
            </a:r>
            <a:endParaRPr lang="he-IL" sz="2200" dirty="0">
              <a:solidFill>
                <a:srgbClr val="002A52"/>
              </a:solidFill>
              <a:cs typeface="Arial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E8E447F-2D8D-4969-BBF3-4EED42BCB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00" y="1204002"/>
            <a:ext cx="4408887" cy="310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>
            <a:extLst>
              <a:ext uri="{FF2B5EF4-FFF2-40B4-BE49-F238E27FC236}">
                <a16:creationId xmlns:a16="http://schemas.microsoft.com/office/drawing/2014/main" id="{70B47570-A1FC-4957-A42E-EED1DF8E7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5" y="1204002"/>
            <a:ext cx="4408887" cy="310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849085"/>
      </p:ext>
    </p:extLst>
  </p:cSld>
  <p:clrMapOvr>
    <a:masterClrMapping/>
  </p:clrMapOvr>
  <p:transition advTm="1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216223"/>
            <a:ext cx="91440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he-IL" sz="3900" b="1" dirty="0">
                <a:solidFill>
                  <a:srgbClr val="002A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pitchFamily="34" charset="0"/>
              </a:rPr>
              <a:t>תעסוקה לפי מבנה משק בית</a:t>
            </a:r>
            <a:endParaRPr lang="en-US" sz="3900" b="1" dirty="0">
              <a:solidFill>
                <a:srgbClr val="002A5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AC1DD8-DFFF-42A1-AAF4-AD24EB7F1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2000"/>
            <a:ext cx="914400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>
              <a:spcBef>
                <a:spcPts val="1200"/>
              </a:spcBef>
            </a:pPr>
            <a:r>
              <a:rPr lang="he-IL" sz="2200" dirty="0">
                <a:solidFill>
                  <a:srgbClr val="002A52"/>
                </a:solidFill>
                <a:cs typeface="Arial" pitchFamily="34" charset="0"/>
              </a:rPr>
              <a:t>כל הקבוצות עלו, נשים יחידות עם 3+ ילדים וזוגות עם 3+ ילדים עלו הכי מהר</a:t>
            </a:r>
          </a:p>
          <a:p>
            <a:pPr algn="r">
              <a:spcBef>
                <a:spcPts val="1200"/>
              </a:spcBef>
            </a:pPr>
            <a:r>
              <a:rPr lang="he-IL" sz="2200" dirty="0">
                <a:solidFill>
                  <a:srgbClr val="002A52"/>
                </a:solidFill>
                <a:cs typeface="Arial" pitchFamily="34" charset="0"/>
              </a:rPr>
              <a:t>מעבר ממפרנס יחיד לשני מפרנסים</a:t>
            </a:r>
          </a:p>
          <a:p>
            <a:pPr algn="r">
              <a:spcBef>
                <a:spcPts val="1200"/>
              </a:spcBef>
            </a:pPr>
            <a:r>
              <a:rPr lang="he-IL" sz="2200" dirty="0">
                <a:solidFill>
                  <a:srgbClr val="002A52"/>
                </a:solidFill>
                <a:cs typeface="Arial" pitchFamily="34" charset="0"/>
              </a:rPr>
              <a:t>נשים ערביות - ירידה במספר הילדים; נשים חרדיות - ללא שינוי</a:t>
            </a:r>
          </a:p>
          <a:p>
            <a:pPr algn="r">
              <a:spcBef>
                <a:spcPts val="1200"/>
              </a:spcBef>
            </a:pPr>
            <a:r>
              <a:rPr lang="he-IL" sz="2200" dirty="0">
                <a:solidFill>
                  <a:srgbClr val="002A52"/>
                </a:solidFill>
                <a:cs typeface="Arial" pitchFamily="34" charset="0"/>
              </a:rPr>
              <a:t>השפעת העלייה בזוגות עם 3+ ילדים - ירידה בתעסוקה</a:t>
            </a:r>
          </a:p>
        </p:txBody>
      </p:sp>
      <p:pic>
        <p:nvPicPr>
          <p:cNvPr id="7169" name="Picture 1">
            <a:extLst>
              <a:ext uri="{FF2B5EF4-FFF2-40B4-BE49-F238E27FC236}">
                <a16:creationId xmlns:a16="http://schemas.microsoft.com/office/drawing/2014/main" id="{18F634BB-DC79-43CE-9398-94CACDEEE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00" y="836712"/>
            <a:ext cx="5186926" cy="365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DEB3207-19F6-4957-A951-9539ED0F286B}"/>
              </a:ext>
            </a:extLst>
          </p:cNvPr>
          <p:cNvSpPr/>
          <p:nvPr/>
        </p:nvSpPr>
        <p:spPr>
          <a:xfrm>
            <a:off x="2159224" y="6273225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e-IL" sz="1600" baseline="30000" dirty="0">
                <a:solidFill>
                  <a:srgbClr val="002A52"/>
                </a:solidFill>
                <a:latin typeface="+mj-lt"/>
              </a:rPr>
              <a:t>מספר הילדים מתחת לגיל 18 במשק הבית. מתייחס רק לתעסוקה של ראש משק הבית ושל בן/בת הזוג. במשק בית של יחיד, 0 אם הוא אינו עובד ו-1 אם הוא עובד; במשק בית של זוג, 0 אם שניהם אינם עובדים, 0.5 אם אחד מהם עובד ו-1 אם שניהם עובדים.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e-IL" sz="1600" baseline="30000" dirty="0">
                <a:solidFill>
                  <a:srgbClr val="002A52"/>
                </a:solidFill>
              </a:rPr>
              <a:t>מקור: עיבודי המחברים מתוך סקרי כוח אדם.</a:t>
            </a:r>
            <a:endParaRPr lang="en-US" sz="1600" baseline="30000" dirty="0">
              <a:solidFill>
                <a:srgbClr val="002A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64372"/>
      </p:ext>
    </p:extLst>
  </p:cSld>
  <p:clrMapOvr>
    <a:masterClrMapping/>
  </p:clrMapOvr>
  <p:transition advTm="1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216223"/>
            <a:ext cx="91440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he-IL" sz="3900" b="1" dirty="0">
                <a:solidFill>
                  <a:srgbClr val="002A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pitchFamily="34" charset="0"/>
              </a:rPr>
              <a:t>תשלומי העברה ומיסוי</a:t>
            </a:r>
            <a:endParaRPr lang="en-US" sz="3900" b="1" dirty="0">
              <a:solidFill>
                <a:srgbClr val="002A5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AC1DD8-DFFF-42A1-AAF4-AD24EB7F1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88447"/>
            <a:ext cx="91440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>
              <a:spcBef>
                <a:spcPts val="1200"/>
              </a:spcBef>
            </a:pPr>
            <a:r>
              <a:rPr lang="he-IL" sz="2200" dirty="0">
                <a:solidFill>
                  <a:srgbClr val="002A52"/>
                </a:solidFill>
              </a:rPr>
              <a:t>קיצוץ קצבת ילדים והבטחת הכנסה והחמרת תנאי הזכאות - תמריץ למשקי בית שתשלומי הרווחה שלהם קטנו; מתאם חיובי בין ירידה בקצבאות ועלייה בתעסוקה</a:t>
            </a:r>
          </a:p>
          <a:p>
            <a:pPr algn="r">
              <a:spcBef>
                <a:spcPts val="1200"/>
              </a:spcBef>
            </a:pPr>
            <a:r>
              <a:rPr lang="he-IL" sz="2200" dirty="0">
                <a:solidFill>
                  <a:srgbClr val="002A52"/>
                </a:solidFill>
              </a:rPr>
              <a:t>הפחתת מס הכנסה - תמריץ לעובדים בשכר נמוך</a:t>
            </a:r>
          </a:p>
          <a:p>
            <a:pPr algn="r">
              <a:spcBef>
                <a:spcPts val="1200"/>
              </a:spcBef>
            </a:pPr>
            <a:r>
              <a:rPr lang="he-IL" sz="2200" dirty="0">
                <a:solidFill>
                  <a:srgbClr val="002A52"/>
                </a:solidFill>
              </a:rPr>
              <a:t>ובנוסף - </a:t>
            </a:r>
            <a:r>
              <a:rPr lang="he-IL" sz="2200" dirty="0">
                <a:solidFill>
                  <a:srgbClr val="002A52"/>
                </a:solidFill>
                <a:cs typeface="Arial" pitchFamily="34" charset="0"/>
              </a:rPr>
              <a:t>תוכניות מרווחה לעבודה, מרכזי הכוון, מס הכנסה שלילי, הפחתת מס חברות (תמריץ לכניסת פירמות)</a:t>
            </a:r>
          </a:p>
        </p:txBody>
      </p:sp>
      <p:pic>
        <p:nvPicPr>
          <p:cNvPr id="8193" name="Picture 1">
            <a:extLst>
              <a:ext uri="{FF2B5EF4-FFF2-40B4-BE49-F238E27FC236}">
                <a16:creationId xmlns:a16="http://schemas.microsoft.com/office/drawing/2014/main" id="{0508B8EC-B04B-4507-8E8D-1CF0E916D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00" y="764704"/>
            <a:ext cx="5183269" cy="365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300C01D-7C88-48B7-B60B-BBD2187CAA3B}"/>
              </a:ext>
            </a:extLst>
          </p:cNvPr>
          <p:cNvSpPr/>
          <p:nvPr/>
        </p:nvSpPr>
        <p:spPr>
          <a:xfrm>
            <a:off x="2159224" y="6273225"/>
            <a:ext cx="69847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he-IL" sz="1600" baseline="30000" dirty="0">
                <a:solidFill>
                  <a:srgbClr val="002A52"/>
                </a:solidFill>
              </a:rPr>
              <a:t>סכום ממוצע למשק בית רק למשקי בית המקבלים את הקצבה/גמלה, במחירי 2015. שיעור תשלומי החובה (מס הכנסה, ביטוח לאומי וביטוח בריאות) מתוך ההכנסה מעבודה של משקי הבית, רק למשקי בית שיש להם הכנסה מעבודה (כולל כאלו שאינם משלמים מס).</a:t>
            </a:r>
          </a:p>
          <a:p>
            <a:pPr algn="r">
              <a:spcBef>
                <a:spcPts val="0"/>
              </a:spcBef>
            </a:pPr>
            <a:r>
              <a:rPr lang="he-IL" sz="1600" baseline="30000" dirty="0">
                <a:solidFill>
                  <a:srgbClr val="002A52"/>
                </a:solidFill>
              </a:rPr>
              <a:t>מקור: עיבודי המחברים מתוך סקרי הכנסות והוצאות.</a:t>
            </a:r>
            <a:endParaRPr lang="en-US" sz="1600" baseline="30000" dirty="0">
              <a:solidFill>
                <a:srgbClr val="002A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04223"/>
      </p:ext>
    </p:extLst>
  </p:cSld>
  <p:clrMapOvr>
    <a:masterClrMapping/>
  </p:clrMapOvr>
  <p:transition advTm="1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216223"/>
            <a:ext cx="91440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he-IL" sz="3900" b="1" dirty="0">
                <a:solidFill>
                  <a:srgbClr val="002A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pitchFamily="34" charset="0"/>
              </a:rPr>
              <a:t>שכר לשעה לפי קבוצות אוכלוסייה</a:t>
            </a:r>
            <a:endParaRPr lang="en-US" sz="3900" b="1" dirty="0">
              <a:solidFill>
                <a:srgbClr val="002A5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76470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ts val="1200"/>
              </a:spcBef>
            </a:pPr>
            <a:r>
              <a:rPr lang="he-IL" sz="2400" dirty="0">
                <a:solidFill>
                  <a:srgbClr val="002A52"/>
                </a:solidFill>
                <a:latin typeface="Georgia" pitchFamily="18" charset="0"/>
                <a:cs typeface="Arial" pitchFamily="34" charset="0"/>
              </a:rPr>
              <a:t>גברים					נשים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AC1DD8-DFFF-42A1-AAF4-AD24EB7F1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6680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>
              <a:spcBef>
                <a:spcPts val="1200"/>
              </a:spcBef>
            </a:pPr>
            <a:r>
              <a:rPr lang="he-IL" sz="2200" dirty="0">
                <a:solidFill>
                  <a:srgbClr val="002A52"/>
                </a:solidFill>
                <a:cs typeface="Arial" pitchFamily="34" charset="0"/>
              </a:rPr>
              <a:t>השכר לשעה עלה מעט רק ליהודים לא-חרדים, פערי השכר נותרו גדולים (למעט בין חרדיות ליהודיות לא-חרדיות)</a:t>
            </a:r>
            <a:endParaRPr lang="he-IL" sz="2200" b="1" dirty="0">
              <a:solidFill>
                <a:srgbClr val="002A52"/>
              </a:solidFill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00C01D-7C88-48B7-B60B-BBD2187CAA3B}"/>
              </a:ext>
            </a:extLst>
          </p:cNvPr>
          <p:cNvSpPr/>
          <p:nvPr/>
        </p:nvSpPr>
        <p:spPr>
          <a:xfrm>
            <a:off x="2159224" y="6273225"/>
            <a:ext cx="69847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e-IL" sz="1600" baseline="30000" dirty="0">
                <a:solidFill>
                  <a:srgbClr val="002A52"/>
                </a:solidFill>
              </a:rPr>
              <a:t>שכר לשעה של עובדים שכירים, במחירי 2015. גילאי 25-64 (2015 כולל 65). עד שנת 2000 ערבים כולל גם לא יהודים אחרים. זיהוי חרדים על פי גישת בית הספר האחרון. מדגם חדש החל מ-2012.</a:t>
            </a:r>
            <a:endParaRPr lang="en-US" sz="1600" baseline="30000" dirty="0">
              <a:solidFill>
                <a:srgbClr val="002A52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e-IL" sz="1600" baseline="30000" dirty="0">
                <a:solidFill>
                  <a:srgbClr val="002A52"/>
                </a:solidFill>
              </a:rPr>
              <a:t>מקור: עיבודי המחברים מתוך סקרי הכנסות והוצאות.</a:t>
            </a:r>
            <a:endParaRPr lang="en-US" sz="1600" baseline="30000" dirty="0">
              <a:solidFill>
                <a:srgbClr val="002A5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E85845-AA46-422F-AD9A-4AB491DFC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000" y="1202400"/>
            <a:ext cx="4405778" cy="31030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4FF67C-0141-434D-AD43-2747CA6C02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00" y="1202400"/>
            <a:ext cx="4408887" cy="310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506837"/>
      </p:ext>
    </p:extLst>
  </p:cSld>
  <p:clrMapOvr>
    <a:masterClrMapping/>
  </p:clrMapOvr>
  <p:transition advTm="10000"/>
</p:sld>
</file>

<file path=ppt/theme/theme1.xml><?xml version="1.0" encoding="utf-8"?>
<a:theme xmlns:a="http://schemas.openxmlformats.org/drawingml/2006/main" name="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3938928C2EE15146AFEC6527D0FF9201" ma:contentTypeVersion="1" ma:contentTypeDescription="צור מסמך חדש." ma:contentTypeScope="" ma:versionID="dd2e889350f60607b32dd65ff8bbb29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75d0be1c5bbf6cd520794c7c6a47399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מתזמן תאריך התחלה" ma:description="'מתזמן תאריך התחלה' הוא עמודת אתר שיוצרת תכונת הפרסום. היא משמשת לציון התאריך והשעה שבהם יופיע הדף לראשונה בפני מבקרי האתר." ma:hidden="true" ma:internalName="PublishingStartDate">
      <xsd:simpleType>
        <xsd:restriction base="dms:Unknown"/>
      </xsd:simpleType>
    </xsd:element>
    <xsd:element name="PublishingExpirationDate" ma:index="9" nillable="true" ma:displayName="מתזמן תאריך סיום" ma:description="'תזמון תאריך הסיום' הוא עמודת אתר שיוצרת תכונת הפרסום. היא משמשת לציון התאריך והשעה שבהם הדף לא יופיע עוד בפני מבקרי האתר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E1507B0-0525-414E-AFD2-3844915D4032}"/>
</file>

<file path=customXml/itemProps2.xml><?xml version="1.0" encoding="utf-8"?>
<ds:datastoreItem xmlns:ds="http://schemas.openxmlformats.org/officeDocument/2006/customXml" ds:itemID="{E097F6EA-633E-4B9A-BBA9-B499439FFDB1}"/>
</file>

<file path=customXml/itemProps3.xml><?xml version="1.0" encoding="utf-8"?>
<ds:datastoreItem xmlns:ds="http://schemas.openxmlformats.org/officeDocument/2006/customXml" ds:itemID="{E4A93A15-66AA-4A43-A081-C0E2EF058FE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21881</TotalTime>
  <Words>1500</Words>
  <Application>Microsoft Office PowerPoint</Application>
  <PresentationFormat>On-screen Show (4:3)</PresentationFormat>
  <Paragraphs>125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Georgia</vt:lpstr>
      <vt:lpstr>עיצוב ברירת מחדל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ניר אלון</dc:creator>
  <cp:lastModifiedBy>Tzabar Vered</cp:lastModifiedBy>
  <cp:revision>1738</cp:revision>
  <cp:lastPrinted>2014-02-20T09:12:22Z</cp:lastPrinted>
  <dcterms:created xsi:type="dcterms:W3CDTF">2009-11-03T07:26:09Z</dcterms:created>
  <dcterms:modified xsi:type="dcterms:W3CDTF">2018-01-18T13:07:36Z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0x0101003938928C2EE15146AFEC6527D0FF9201</vt:lpwstr>
  </property>
</Properties>
</file>