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9" r:id="rId2"/>
    <p:sldId id="498" r:id="rId3"/>
    <p:sldId id="507" r:id="rId4"/>
    <p:sldId id="505" r:id="rId5"/>
    <p:sldId id="506" r:id="rId6"/>
    <p:sldId id="508" r:id="rId7"/>
    <p:sldId id="509" r:id="rId8"/>
    <p:sldId id="504" r:id="rId9"/>
    <p:sldId id="495" r:id="rId10"/>
    <p:sldId id="511" r:id="rId11"/>
    <p:sldId id="510" r:id="rId12"/>
    <p:sldId id="377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zan P" initials="NP" lastIdx="1" clrIdx="0">
    <p:extLst>
      <p:ext uri="{19B8F6BF-5375-455C-9EA6-DF929625EA0E}">
        <p15:presenceInfo xmlns:p15="http://schemas.microsoft.com/office/powerpoint/2012/main" userId="8c875faddeca559c" providerId="Windows Live"/>
      </p:ext>
    </p:extLst>
  </p:cmAuthor>
  <p:cmAuthor id="2" name="איליה כץ" initials="אכ" lastIdx="1" clrIdx="1">
    <p:extLst>
      <p:ext uri="{19B8F6BF-5375-455C-9EA6-DF929625EA0E}">
        <p15:presenceInfo xmlns:p15="http://schemas.microsoft.com/office/powerpoint/2012/main" userId="S-1-5-21-4095300847-3676161812-2035912457-32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C9C"/>
    <a:srgbClr val="BFD48D"/>
    <a:srgbClr val="7030A0"/>
    <a:srgbClr val="FF0000"/>
    <a:srgbClr val="F8AD3A"/>
    <a:srgbClr val="294D9C"/>
    <a:srgbClr val="C9503D"/>
    <a:srgbClr val="19AD93"/>
    <a:srgbClr val="A7A38C"/>
    <a:srgbClr val="74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6" autoAdjust="0"/>
    <p:restoredTop sz="81606" autoAdjust="0"/>
  </p:normalViewPr>
  <p:slideViewPr>
    <p:cSldViewPr snapToGrid="0">
      <p:cViewPr varScale="1">
        <p:scale>
          <a:sx n="57" d="100"/>
          <a:sy n="57" d="100"/>
        </p:scale>
        <p:origin x="1128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TkMop\&#1510;&#1493;&#1493;&#1514;%20&#1514;&#1511;&#1513;&#1493;&#1512;&#1514;%20&#1502;&#1493;&#1508;%20&#1493;&#1492;&#1513;&#1499;&#1500;&#1490;\&#1492;&#1497;&#1497;&#1496;&#1511;\&#1492;&#1495;&#1500;&#1496;&#1493;&#1514;%20&#1502;&#1502;&#1513;&#1500;&#1492;\&#1492;&#1493;&#1503;%20&#1488;&#1504;&#1493;&#1513;&#1497;\&#1506;&#1497;&#1489;&#1493;&#1491;&#1497;&#1501;%20&#1500;&#1502;&#1493;&#1491;&#1500;%20&#1502;&#1493;&#1506;&#1510;&#1492;%20&#1500;&#1488;&#1493;&#1502;&#1497;&#1514;%20&#1500;&#1499;&#1500;&#1499;&#1500;&#1492;%20-%20&#1495;&#1497;&#1513;&#1493;&#1489;%20&#1508;&#1493;&#1496;&#1504;&#1510;&#1497;&#1488;&#1500;%20&#1505;&#1496;&#1493;&#1491;&#1504;&#1496;&#1497;&#1501;%20&#1492;&#1511;&#1508;&#1488;&#1514;%20&#1502;&#1490;&#1502;&#1493;&#1514;%20&#1493;&#1492;&#1504;&#1495;&#1493;&#1514;%20&#1502;&#1500;&#1488;&#1493;&#151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app\workgrps\TkMop\&#1510;&#1493;&#1493;&#1514;%20&#1514;&#1511;&#1513;&#1493;&#1512;&#1514;%20&#1502;&#1493;&#1508;%20&#1493;&#1492;&#1513;&#1499;&#1500;&#1490;\&#1492;&#1513;&#1499;&#1500;&#1492;%20&#1490;&#1489;&#1493;&#1492;&#1492;\&#1492;&#1497;&#1497;&#1496;&#1511;\&#1490;&#1497;&#1491;&#1493;&#1500;&#1497;&#1501;%20&#1489;&#1502;&#1505;&#1508;&#1512;&#1497;%20&#1492;&#1505;&#1496;&#1493;&#1491;&#1504;&#1496;&#1497;&#1501;%20&#1500;&#1514;&#1499;&#1504;&#1497;&#1493;&#1514;%20&#1492;&#1497;&#1497;&#1496;&#151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gza\AppData\Local\Temp\DP_LIVE_25062021135200410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/>
              <a:t>שיעור המסיימים 5 יח' מתמטיקה ממחזור בני 18</a:t>
            </a:r>
          </a:p>
          <a:p>
            <a:pPr>
              <a:defRPr/>
            </a:pPr>
            <a:r>
              <a:rPr lang="he-IL"/>
              <a:t>גברים ערבים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'[עיבודים למודל מועצה לאומית לכלכלה - חישוב פוטנציאל סטודנטים הקפאת מגמות והנחות מלאות.xlsx]גיליון1'!$L$20</c:f>
              <c:strCache>
                <c:ptCount val="1"/>
                <c:pt idx="0">
                  <c:v>אחוז ממחזור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'[עיבודים למודל מועצה לאומית לכלכלה - חישוב פוטנציאל סטודנטים הקפאת מגמות והנחות מלאות.xlsx]גיליון1'!$J$21:$J$27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'[עיבודים למודל מועצה לאומית לכלכלה - חישוב פוטנציאל סטודנטים הקפאת מגמות והנחות מלאות.xlsx]גיליון1'!$L$21:$L$27</c:f>
              <c:numCache>
                <c:formatCode>0.0%</c:formatCode>
                <c:ptCount val="7"/>
                <c:pt idx="0">
                  <c:v>3.2743148087964469E-2</c:v>
                </c:pt>
                <c:pt idx="1">
                  <c:v>3.977E-2</c:v>
                </c:pt>
                <c:pt idx="2">
                  <c:v>4.0444752616072339E-2</c:v>
                </c:pt>
                <c:pt idx="3">
                  <c:v>4.9590043354025032E-2</c:v>
                </c:pt>
                <c:pt idx="4">
                  <c:v>5.4032002114571313E-2</c:v>
                </c:pt>
                <c:pt idx="5">
                  <c:v>5.0373115881423652E-2</c:v>
                </c:pt>
                <c:pt idx="6">
                  <c:v>5.0852002209334432E-2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E-4568-91F8-1EDF73CBB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191184"/>
        <c:axId val="603187576"/>
      </c:barChart>
      <c:catAx>
        <c:axId val="6031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03187576"/>
        <c:crosses val="autoZero"/>
        <c:auto val="1"/>
        <c:lblAlgn val="ctr"/>
        <c:lblOffset val="100"/>
        <c:noMultiLvlLbl val="0"/>
      </c:catAx>
      <c:valAx>
        <c:axId val="603187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60319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/>
              <a:t>שיעור נשים מתוך סטודנטים חדשים למקצועות הייטק באוניברסיטאות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גיליון2!$A$15</c:f>
              <c:strCache>
                <c:ptCount val="1"/>
                <c:pt idx="0">
                  <c:v>שיעור נשים מתוך סטודנטים חדשים באוניברסיטאות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גיליון2!$B$9:$G$9</c:f>
              <c:strCache>
                <c:ptCount val="6"/>
                <c:pt idx="0">
                  <c:v>תשע"ו</c:v>
                </c:pt>
                <c:pt idx="1">
                  <c:v>תשע"ז</c:v>
                </c:pt>
                <c:pt idx="2">
                  <c:v>תשע"ח</c:v>
                </c:pt>
                <c:pt idx="3">
                  <c:v>תשע"ט</c:v>
                </c:pt>
                <c:pt idx="4">
                  <c:v>תש"ף</c:v>
                </c:pt>
                <c:pt idx="5">
                  <c:v>תשפ"א</c:v>
                </c:pt>
              </c:strCache>
            </c:strRef>
          </c:cat>
          <c:val>
            <c:numRef>
              <c:f>גיליון2!$B$15:$G$15</c:f>
              <c:numCache>
                <c:formatCode>0.0%</c:formatCode>
                <c:ptCount val="6"/>
                <c:pt idx="0">
                  <c:v>0.27500000000000002</c:v>
                </c:pt>
                <c:pt idx="1">
                  <c:v>0.27600000000000002</c:v>
                </c:pt>
                <c:pt idx="2">
                  <c:v>0.30299999999999999</c:v>
                </c:pt>
                <c:pt idx="3">
                  <c:v>0.30499999999999999</c:v>
                </c:pt>
                <c:pt idx="4">
                  <c:v>0.30399999999999999</c:v>
                </c:pt>
                <c:pt idx="5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5-4FBA-B526-B16C3CBB0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421176"/>
        <c:axId val="573421504"/>
      </c:barChart>
      <c:catAx>
        <c:axId val="573421176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73421504"/>
        <c:crosses val="autoZero"/>
        <c:auto val="1"/>
        <c:lblAlgn val="ctr"/>
        <c:lblOffset val="100"/>
        <c:noMultiLvlLbl val="0"/>
      </c:catAx>
      <c:valAx>
        <c:axId val="5734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57342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620229999015354E-2"/>
          <c:y val="3.2376613670566802E-2"/>
          <c:w val="0.95316700313102165"/>
          <c:h val="0.81708203693081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DP_LIVE_25062021135200410!$C$933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783-44EF-A0BA-306769CA942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3-44EF-A0BA-306769CA942E}"/>
              </c:ext>
            </c:extLst>
          </c:dPt>
          <c:cat>
            <c:strRef>
              <c:f>DP_LIVE_25062021135200410!$A$934:$A$963</c:f>
              <c:strCache>
                <c:ptCount val="30"/>
                <c:pt idx="0">
                  <c:v>מקסיקו</c:v>
                </c:pt>
                <c:pt idx="1">
                  <c:v>בולגריה</c:v>
                </c:pt>
                <c:pt idx="2">
                  <c:v>צ'ילה</c:v>
                </c:pt>
                <c:pt idx="3">
                  <c:v>יוון</c:v>
                </c:pt>
                <c:pt idx="4">
                  <c:v>הונגריה</c:v>
                </c:pt>
                <c:pt idx="5">
                  <c:v>לטביה</c:v>
                </c:pt>
                <c:pt idx="6">
                  <c:v>פולין</c:v>
                </c:pt>
                <c:pt idx="7">
                  <c:v>קוריאה</c:v>
                </c:pt>
                <c:pt idx="8">
                  <c:v>ניו זילנד</c:v>
                </c:pt>
                <c:pt idx="9">
                  <c:v>צ'כיה</c:v>
                </c:pt>
                <c:pt idx="10">
                  <c:v>אסטוניה</c:v>
                </c:pt>
                <c:pt idx="11">
                  <c:v>ישראל</c:v>
                </c:pt>
                <c:pt idx="12">
                  <c:v>סלובקיה</c:v>
                </c:pt>
                <c:pt idx="13">
                  <c:v>ספרד</c:v>
                </c:pt>
                <c:pt idx="14">
                  <c:v>OECD</c:v>
                </c:pt>
                <c:pt idx="15">
                  <c:v>איטליה</c:v>
                </c:pt>
                <c:pt idx="16">
                  <c:v>קנדה</c:v>
                </c:pt>
                <c:pt idx="17">
                  <c:v>בריטניה</c:v>
                </c:pt>
                <c:pt idx="18">
                  <c:v>פינלנד</c:v>
                </c:pt>
                <c:pt idx="19">
                  <c:v>איסלנד</c:v>
                </c:pt>
                <c:pt idx="20">
                  <c:v>גרמניה</c:v>
                </c:pt>
                <c:pt idx="21">
                  <c:v>הולנד</c:v>
                </c:pt>
                <c:pt idx="22">
                  <c:v>צרפת</c:v>
                </c:pt>
                <c:pt idx="23">
                  <c:v>אוסטריה</c:v>
                </c:pt>
                <c:pt idx="24">
                  <c:v>שבדיה</c:v>
                </c:pt>
                <c:pt idx="25">
                  <c:v>ארה"ב</c:v>
                </c:pt>
                <c:pt idx="26">
                  <c:v>דנמרק</c:v>
                </c:pt>
                <c:pt idx="27">
                  <c:v>נורווגיה</c:v>
                </c:pt>
                <c:pt idx="28">
                  <c:v>לוקסמבורג</c:v>
                </c:pt>
                <c:pt idx="29">
                  <c:v>אירלנד</c:v>
                </c:pt>
              </c:strCache>
              <c:extLst/>
            </c:strRef>
          </c:cat>
          <c:val>
            <c:numRef>
              <c:f>DP_LIVE_25062021135200410!$C$934:$C$963</c:f>
              <c:numCache>
                <c:formatCode>General</c:formatCode>
                <c:ptCount val="30"/>
                <c:pt idx="0">
                  <c:v>20.151116999999999</c:v>
                </c:pt>
                <c:pt idx="1">
                  <c:v>26.169905</c:v>
                </c:pt>
                <c:pt idx="2">
                  <c:v>30.427004</c:v>
                </c:pt>
                <c:pt idx="3">
                  <c:v>35.542717000000003</c:v>
                </c:pt>
                <c:pt idx="4">
                  <c:v>38.466819999999998</c:v>
                </c:pt>
                <c:pt idx="5">
                  <c:v>38.586533000000003</c:v>
                </c:pt>
                <c:pt idx="6">
                  <c:v>40.961537</c:v>
                </c:pt>
                <c:pt idx="7">
                  <c:v>41.682682999999997</c:v>
                </c:pt>
                <c:pt idx="8">
                  <c:v>41.75752</c:v>
                </c:pt>
                <c:pt idx="9">
                  <c:v>42.126488999999999</c:v>
                </c:pt>
                <c:pt idx="10">
                  <c:v>42.293196999999999</c:v>
                </c:pt>
                <c:pt idx="11">
                  <c:v>44.762962999999999</c:v>
                </c:pt>
                <c:pt idx="12">
                  <c:v>45.805331000000002</c:v>
                </c:pt>
                <c:pt idx="13">
                  <c:v>52.274836999999998</c:v>
                </c:pt>
                <c:pt idx="14">
                  <c:v>54.533442000000001</c:v>
                </c:pt>
                <c:pt idx="15">
                  <c:v>54.682558</c:v>
                </c:pt>
                <c:pt idx="16">
                  <c:v>56.612082000000001</c:v>
                </c:pt>
                <c:pt idx="17">
                  <c:v>59.527033000000003</c:v>
                </c:pt>
                <c:pt idx="18">
                  <c:v>61.117944000000001</c:v>
                </c:pt>
                <c:pt idx="19">
                  <c:v>64.846605999999994</c:v>
                </c:pt>
                <c:pt idx="20">
                  <c:v>66.339493000000004</c:v>
                </c:pt>
                <c:pt idx="21">
                  <c:v>67.398477999999997</c:v>
                </c:pt>
                <c:pt idx="22">
                  <c:v>67.568370999999999</c:v>
                </c:pt>
                <c:pt idx="23">
                  <c:v>70.243416999999994</c:v>
                </c:pt>
                <c:pt idx="24">
                  <c:v>70.660883999999996</c:v>
                </c:pt>
                <c:pt idx="25">
                  <c:v>74.312173999999999</c:v>
                </c:pt>
                <c:pt idx="26">
                  <c:v>75.360564999999994</c:v>
                </c:pt>
                <c:pt idx="27">
                  <c:v>85.482921000000005</c:v>
                </c:pt>
                <c:pt idx="28">
                  <c:v>96.717464000000007</c:v>
                </c:pt>
                <c:pt idx="29">
                  <c:v>109.39825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3-44EF-A0BA-306769CA9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425992"/>
        <c:axId val="609420744"/>
      </c:barChart>
      <c:catAx>
        <c:axId val="60942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9420744"/>
        <c:crosses val="autoZero"/>
        <c:auto val="1"/>
        <c:lblAlgn val="ctr"/>
        <c:lblOffset val="100"/>
        <c:noMultiLvlLbl val="0"/>
      </c:catAx>
      <c:valAx>
        <c:axId val="60942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0942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14528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94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lvl1pPr algn="l">
              <a:defRPr sz="1300"/>
            </a:lvl1pPr>
          </a:lstStyle>
          <a:p>
            <a:fld id="{AC27EA83-B676-4FEA-BEC0-5C77DA087557}" type="datetimeFigureOut">
              <a:rPr lang="he-IL" smtClean="0"/>
              <a:t>כ"ח/אדר א/תשפ"ב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14528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94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lvl1pPr algn="l">
              <a:defRPr sz="1300"/>
            </a:lvl1pPr>
          </a:lstStyle>
          <a:p>
            <a:fld id="{E394A4A3-4A9D-4CA9-A1D2-D469E6B8F3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283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 rtl="1">
              <a:defRPr/>
            </a:pPr>
            <a:fld id="{4AFBC7BB-8DB6-49FD-A141-A3DC04D2AD3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66612" rtl="1">
                <a:defRPr/>
              </a:pPr>
              <a:t>1</a:t>
            </a:fld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5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841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118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0355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115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467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4416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530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1173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102180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18,000 בוגרים הם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007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102180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סטגנציה בשיעור הסטודנטיות החדשות,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חרף התמריצים להגדלת מספר הסטודנטים. </a:t>
            </a:r>
          </a:p>
          <a:p>
            <a:pPr marL="0" marR="0" lvl="0" indent="0" algn="r" defTabSz="102180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תוספת מקסימאלית - מניחה כי כלל המסיימים משתלבים בהייטק (מה שידוע כלא נכון)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8907F-C103-4869-A524-C919F400FC86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52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13">
            <a:extLst>
              <a:ext uri="{FF2B5EF4-FFF2-40B4-BE49-F238E27FC236}">
                <a16:creationId xmlns:a16="http://schemas.microsoft.com/office/drawing/2014/main" id="{107F69A7-D52A-4425-8B79-202B7597C328}"/>
              </a:ext>
            </a:extLst>
          </p:cNvPr>
          <p:cNvSpPr/>
          <p:nvPr userDrawn="1"/>
        </p:nvSpPr>
        <p:spPr>
          <a:xfrm>
            <a:off x="4807195" y="-99005"/>
            <a:ext cx="7885865" cy="7885865"/>
          </a:xfrm>
          <a:prstGeom prst="teardrop">
            <a:avLst/>
          </a:prstGeom>
          <a:solidFill>
            <a:srgbClr val="0086B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ardrop 4">
            <a:extLst>
              <a:ext uri="{FF2B5EF4-FFF2-40B4-BE49-F238E27FC236}">
                <a16:creationId xmlns:a16="http://schemas.microsoft.com/office/drawing/2014/main" id="{232A8D82-383C-4DB9-8002-F9406F4DDABD}"/>
              </a:ext>
            </a:extLst>
          </p:cNvPr>
          <p:cNvSpPr/>
          <p:nvPr userDrawn="1"/>
        </p:nvSpPr>
        <p:spPr>
          <a:xfrm>
            <a:off x="5087874" y="181674"/>
            <a:ext cx="7324509" cy="7324509"/>
          </a:xfrm>
          <a:prstGeom prst="teardrop">
            <a:avLst/>
          </a:prstGeom>
          <a:solidFill>
            <a:srgbClr val="0086BB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A377C-2444-442D-ADD1-1BBF504C7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46" y="1735193"/>
            <a:ext cx="3390121" cy="10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CCEB-F808-4256-A9BB-E10F7197A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3E36C-76ED-412C-BA4E-4797B964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7B74-2964-463F-9AFA-AC9D9F44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BA033-6DDA-49F1-93A1-9E1BEE8F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E162-911C-4F02-83AE-5000B583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B824D-3048-4C1E-A271-00309BBA4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B0217-31E4-477E-AA96-69852F59A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C38AF-D02D-4953-A0D6-2F9C0628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0F30-C24C-475A-B4FC-E40A9F48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B5F2-3571-4155-BD25-292F5938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9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6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94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75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7DB9-4447-4733-9182-38F2B3F38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1191B-8111-4C1F-8D77-762533267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5EE8-814C-4E0A-83CD-32B6055B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F17-950D-4D44-B24E-AFEDA03F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F3CA-9DD5-439A-9A32-281991C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7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F7E0-151C-48F2-A0BE-B712BE444D70}" type="datetimeFigureOut">
              <a:rPr lang="he-IL" smtClean="0"/>
              <a:t>כ"ח/אדר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763D-CDAC-48D5-87EA-88BE09DCB5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669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1640F8-1143-48FC-A8A7-1DC4D167F73E}"/>
              </a:ext>
            </a:extLst>
          </p:cNvPr>
          <p:cNvSpPr txBox="1"/>
          <p:nvPr userDrawn="1"/>
        </p:nvSpPr>
        <p:spPr>
          <a:xfrm>
            <a:off x="56465" y="6511035"/>
            <a:ext cx="443880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fld id="{B8397174-09CA-4DBE-AC3A-A109451F32CC}" type="slidenum">
              <a:rPr kumimoji="0" lang="he-IL" sz="1100" b="1" i="0" u="none" strike="noStrike" kern="1200" cap="none" spc="0" normalizeH="0" baseline="0" noProof="0" smtClean="0">
                <a:ln>
                  <a:noFill/>
                </a:ln>
                <a:solidFill>
                  <a:srgbClr val="1D1B1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30000"/>
                <a:buFontTx/>
                <a:buNone/>
                <a:tabLst/>
                <a:defRPr/>
              </a:pPr>
              <a:t>‹#›</a:t>
            </a:fld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rgbClr val="1D1B10">
                  <a:lumMod val="75000"/>
                  <a:lumOff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 userDrawn="1"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cxnSp>
        <p:nvCxnSpPr>
          <p:cNvPr id="9" name="Straight Connector 40">
            <a:extLst>
              <a:ext uri="{FF2B5EF4-FFF2-40B4-BE49-F238E27FC236}">
                <a16:creationId xmlns:a16="http://schemas.microsoft.com/office/drawing/2014/main" id="{937491FF-06F7-4014-9159-CD733A3632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8500" y="6627476"/>
            <a:ext cx="5907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קבוצה 9"/>
          <p:cNvGrpSpPr/>
          <p:nvPr userDrawn="1"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1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BE9D6BD0-6450-412C-9DB9-3C39F95152F5}"/>
              </a:ext>
            </a:extLst>
          </p:cNvPr>
          <p:cNvSpPr/>
          <p:nvPr userDrawn="1"/>
        </p:nvSpPr>
        <p:spPr>
          <a:xfrm>
            <a:off x="0" y="6301"/>
            <a:ext cx="12177648" cy="6858000"/>
          </a:xfrm>
          <a:prstGeom prst="rect">
            <a:avLst/>
          </a:prstGeom>
          <a:solidFill>
            <a:srgbClr val="008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54A377C-2444-442D-ADD1-1BBF504C7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51" y="2146318"/>
            <a:ext cx="3390121" cy="10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1640F8-1143-48FC-A8A7-1DC4D167F73E}"/>
              </a:ext>
            </a:extLst>
          </p:cNvPr>
          <p:cNvSpPr txBox="1"/>
          <p:nvPr userDrawn="1"/>
        </p:nvSpPr>
        <p:spPr>
          <a:xfrm>
            <a:off x="56465" y="6511035"/>
            <a:ext cx="443880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fld id="{B8397174-09CA-4DBE-AC3A-A109451F32CC}" type="slidenum">
              <a:rPr kumimoji="0" lang="he-IL" sz="1100" b="1" i="0" u="none" strike="noStrike" kern="1200" cap="none" spc="0" normalizeH="0" baseline="0" noProof="0" smtClean="0">
                <a:ln>
                  <a:noFill/>
                </a:ln>
                <a:solidFill>
                  <a:srgbClr val="1D1B1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30000"/>
                <a:buFontTx/>
                <a:buNone/>
                <a:tabLst/>
                <a:defRPr/>
              </a:pPr>
              <a:t>‹#›</a:t>
            </a:fld>
            <a:endParaRPr kumimoji="0" lang="he-IL" sz="1100" b="1" i="0" u="none" strike="noStrike" kern="1200" cap="none" spc="0" normalizeH="0" baseline="0" noProof="0" dirty="0">
              <a:ln>
                <a:noFill/>
              </a:ln>
              <a:solidFill>
                <a:srgbClr val="1D1B10">
                  <a:lumMod val="75000"/>
                  <a:lumOff val="2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 userDrawn="1"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cxnSp>
        <p:nvCxnSpPr>
          <p:cNvPr id="10" name="Straight Connector 40">
            <a:extLst>
              <a:ext uri="{FF2B5EF4-FFF2-40B4-BE49-F238E27FC236}">
                <a16:creationId xmlns:a16="http://schemas.microsoft.com/office/drawing/2014/main" id="{937491FF-06F7-4014-9159-CD733A36324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8500" y="6627476"/>
            <a:ext cx="5907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קבוצה 10"/>
          <p:cNvGrpSpPr/>
          <p:nvPr userDrawn="1"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74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FEB3-981C-4ECA-9625-CAA8A004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A5259-087D-468B-AD0E-51A0AE1D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579CF-8723-48C5-81D8-2BE5D58EA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6069F-9DD3-4415-8534-EEE3EC92A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DF01F-E4BD-4994-BD1C-BF7EF2F32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065D8-13A8-4532-A9A0-9A0D4F4C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18F74-76E8-49FE-B6B0-4185AE6A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FDE80-0E53-4111-9A1C-94A45D84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B84D-0B9D-4687-8222-B2C3D494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96267-8E25-480B-B36B-796FE9E4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95134-1D0B-4D3F-BF1A-95EC1157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69F21-E458-43EF-8136-91E1619B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5CD46-FCCB-42D8-8CA0-D4EF4E7B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BAB70-F24B-454A-82FE-8435498F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1332F-A7B2-4757-9B16-5E39E328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5C087EE-DEFC-42AC-A590-9F6954F1CB4F}"/>
              </a:ext>
            </a:extLst>
          </p:cNvPr>
          <p:cNvGrpSpPr/>
          <p:nvPr userDrawn="1"/>
        </p:nvGrpSpPr>
        <p:grpSpPr>
          <a:xfrm>
            <a:off x="6583680" y="2964795"/>
            <a:ext cx="4770120" cy="1767580"/>
            <a:chOff x="0" y="447040"/>
            <a:chExt cx="4770120" cy="1767580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65D73E01-AB79-4A07-BD11-26A09CE6F073}"/>
                </a:ext>
              </a:extLst>
            </p:cNvPr>
            <p:cNvSpPr/>
            <p:nvPr/>
          </p:nvSpPr>
          <p:spPr>
            <a:xfrm>
              <a:off x="0" y="447040"/>
              <a:ext cx="599440" cy="599440"/>
            </a:xfrm>
            <a:prstGeom prst="rect">
              <a:avLst/>
            </a:prstGeom>
            <a:solidFill>
              <a:srgbClr val="9DB8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27869F6C-997B-40E7-8E98-E09A51D4C44B}"/>
                </a:ext>
              </a:extLst>
            </p:cNvPr>
            <p:cNvSpPr/>
            <p:nvPr/>
          </p:nvSpPr>
          <p:spPr>
            <a:xfrm>
              <a:off x="594360" y="447040"/>
              <a:ext cx="599440" cy="599440"/>
            </a:xfrm>
            <a:prstGeom prst="rect">
              <a:avLst/>
            </a:prstGeom>
            <a:solidFill>
              <a:srgbClr val="90D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39E21DD5-80D4-41A0-A746-01EAEC6197A6}"/>
                </a:ext>
              </a:extLst>
            </p:cNvPr>
            <p:cNvSpPr/>
            <p:nvPr/>
          </p:nvSpPr>
          <p:spPr>
            <a:xfrm>
              <a:off x="1193800" y="447040"/>
              <a:ext cx="599440" cy="599440"/>
            </a:xfrm>
            <a:prstGeom prst="rect">
              <a:avLst/>
            </a:prstGeom>
            <a:solidFill>
              <a:srgbClr val="7DE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5758D5D-99D7-49F4-878F-8DB7991DA1B2}"/>
                </a:ext>
              </a:extLst>
            </p:cNvPr>
            <p:cNvSpPr/>
            <p:nvPr/>
          </p:nvSpPr>
          <p:spPr>
            <a:xfrm>
              <a:off x="1788160" y="447040"/>
              <a:ext cx="599440" cy="599440"/>
            </a:xfrm>
            <a:prstGeom prst="rect">
              <a:avLst/>
            </a:prstGeom>
            <a:solidFill>
              <a:srgbClr val="DBEA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7BA67F9F-D0AB-4E87-898A-1E415D9ED396}"/>
                </a:ext>
              </a:extLst>
            </p:cNvPr>
            <p:cNvSpPr/>
            <p:nvPr/>
          </p:nvSpPr>
          <p:spPr>
            <a:xfrm>
              <a:off x="2382520" y="447040"/>
              <a:ext cx="599440" cy="599440"/>
            </a:xfrm>
            <a:prstGeom prst="rect">
              <a:avLst/>
            </a:prstGeom>
            <a:solidFill>
              <a:srgbClr val="FFD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9DFDEEC4-09B3-408C-B159-3C435A3CBE4B}"/>
                </a:ext>
              </a:extLst>
            </p:cNvPr>
            <p:cNvSpPr/>
            <p:nvPr/>
          </p:nvSpPr>
          <p:spPr>
            <a:xfrm>
              <a:off x="2976880" y="447040"/>
              <a:ext cx="599440" cy="599440"/>
            </a:xfrm>
            <a:prstGeom prst="rect">
              <a:avLst/>
            </a:prstGeom>
            <a:solidFill>
              <a:srgbClr val="E79D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0C534BC6-C7B2-42D6-9B72-D05A64CE714C}"/>
                </a:ext>
              </a:extLst>
            </p:cNvPr>
            <p:cNvSpPr/>
            <p:nvPr/>
          </p:nvSpPr>
          <p:spPr>
            <a:xfrm>
              <a:off x="3576320" y="447040"/>
              <a:ext cx="599440" cy="599440"/>
            </a:xfrm>
            <a:prstGeom prst="rect">
              <a:avLst/>
            </a:prstGeom>
            <a:solidFill>
              <a:srgbClr val="99B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CD93E31F-66FD-4705-ABC0-1973EEF76DC7}"/>
                </a:ext>
              </a:extLst>
            </p:cNvPr>
            <p:cNvSpPr/>
            <p:nvPr/>
          </p:nvSpPr>
          <p:spPr>
            <a:xfrm>
              <a:off x="4170680" y="447040"/>
              <a:ext cx="599440" cy="599440"/>
            </a:xfrm>
            <a:prstGeom prst="rect">
              <a:avLst/>
            </a:prstGeom>
            <a:solidFill>
              <a:srgbClr val="BFC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F1F4F757-4EF0-4F56-AD44-93936684539D}"/>
                </a:ext>
              </a:extLst>
            </p:cNvPr>
            <p:cNvSpPr/>
            <p:nvPr/>
          </p:nvSpPr>
          <p:spPr>
            <a:xfrm>
              <a:off x="0" y="1031110"/>
              <a:ext cx="599440" cy="599440"/>
            </a:xfrm>
            <a:prstGeom prst="rect">
              <a:avLst/>
            </a:prstGeom>
            <a:solidFill>
              <a:srgbClr val="436C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6EF5AE0-8454-4A4A-BA02-92DBCB9BDF4F}"/>
                </a:ext>
              </a:extLst>
            </p:cNvPr>
            <p:cNvSpPr/>
            <p:nvPr/>
          </p:nvSpPr>
          <p:spPr>
            <a:xfrm>
              <a:off x="594360" y="1031110"/>
              <a:ext cx="599440" cy="599440"/>
            </a:xfrm>
            <a:prstGeom prst="rect">
              <a:avLst/>
            </a:prstGeom>
            <a:solidFill>
              <a:srgbClr val="51C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809F1843-6F35-4B40-879D-B68641563D2B}"/>
                </a:ext>
              </a:extLst>
            </p:cNvPr>
            <p:cNvSpPr/>
            <p:nvPr/>
          </p:nvSpPr>
          <p:spPr>
            <a:xfrm>
              <a:off x="1193800" y="1031110"/>
              <a:ext cx="599440" cy="599440"/>
            </a:xfrm>
            <a:prstGeom prst="rect">
              <a:avLst/>
            </a:prstGeom>
            <a:solidFill>
              <a:srgbClr val="3D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0">
              <a:extLst>
                <a:ext uri="{FF2B5EF4-FFF2-40B4-BE49-F238E27FC236}">
                  <a16:creationId xmlns:a16="http://schemas.microsoft.com/office/drawing/2014/main" id="{85ACDD06-FD96-4825-8391-FBB154DF5115}"/>
                </a:ext>
              </a:extLst>
            </p:cNvPr>
            <p:cNvSpPr/>
            <p:nvPr/>
          </p:nvSpPr>
          <p:spPr>
            <a:xfrm>
              <a:off x="1788160" y="1031110"/>
              <a:ext cx="599440" cy="599440"/>
            </a:xfrm>
            <a:prstGeom prst="rect">
              <a:avLst/>
            </a:prstGeom>
            <a:solidFill>
              <a:srgbClr val="BFD4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A47B7F1E-F55A-4ED4-83CD-5F9D56D2A51B}"/>
                </a:ext>
              </a:extLst>
            </p:cNvPr>
            <p:cNvSpPr/>
            <p:nvPr/>
          </p:nvSpPr>
          <p:spPr>
            <a:xfrm>
              <a:off x="2382520" y="1031110"/>
              <a:ext cx="599440" cy="599440"/>
            </a:xfrm>
            <a:prstGeom prst="rect">
              <a:avLst/>
            </a:prstGeom>
            <a:solidFill>
              <a:srgbClr val="F8C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83300472-FE5C-487B-9E95-394BBC6E4161}"/>
                </a:ext>
              </a:extLst>
            </p:cNvPr>
            <p:cNvSpPr/>
            <p:nvPr/>
          </p:nvSpPr>
          <p:spPr>
            <a:xfrm>
              <a:off x="2976880" y="1031110"/>
              <a:ext cx="599440" cy="599440"/>
            </a:xfrm>
            <a:prstGeom prst="rect">
              <a:avLst/>
            </a:prstGeom>
            <a:solidFill>
              <a:srgbClr val="D97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24EFBD5B-8754-40E9-BDE6-B78593E6E95C}"/>
                </a:ext>
              </a:extLst>
            </p:cNvPr>
            <p:cNvSpPr/>
            <p:nvPr/>
          </p:nvSpPr>
          <p:spPr>
            <a:xfrm>
              <a:off x="3576320" y="1031110"/>
              <a:ext cx="599440" cy="599440"/>
            </a:xfrm>
            <a:prstGeom prst="rect">
              <a:avLst/>
            </a:prstGeom>
            <a:solidFill>
              <a:srgbClr val="788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D2B5712C-F65E-4227-9581-5A1466CDA40A}"/>
                </a:ext>
              </a:extLst>
            </p:cNvPr>
            <p:cNvSpPr/>
            <p:nvPr/>
          </p:nvSpPr>
          <p:spPr>
            <a:xfrm>
              <a:off x="4170680" y="1031110"/>
              <a:ext cx="599440" cy="599440"/>
            </a:xfrm>
            <a:prstGeom prst="rect">
              <a:avLst/>
            </a:prstGeom>
            <a:solidFill>
              <a:srgbClr val="96A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6AFBD346-8855-4F09-98AE-C3351AB34305}"/>
                </a:ext>
              </a:extLst>
            </p:cNvPr>
            <p:cNvSpPr/>
            <p:nvPr/>
          </p:nvSpPr>
          <p:spPr>
            <a:xfrm>
              <a:off x="0" y="1615180"/>
              <a:ext cx="599440" cy="599440"/>
            </a:xfrm>
            <a:prstGeom prst="rect">
              <a:avLst/>
            </a:prstGeom>
            <a:solidFill>
              <a:srgbClr val="294D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id="{1C9ACC8F-2400-4985-8E06-A54573D3E58C}"/>
                </a:ext>
              </a:extLst>
            </p:cNvPr>
            <p:cNvSpPr/>
            <p:nvPr/>
          </p:nvSpPr>
          <p:spPr>
            <a:xfrm>
              <a:off x="594360" y="1615180"/>
              <a:ext cx="599440" cy="599440"/>
            </a:xfrm>
            <a:prstGeom prst="rect">
              <a:avLst/>
            </a:prstGeom>
            <a:solidFill>
              <a:srgbClr val="008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CD6D2B5-D494-4176-8A21-8DA76EEA0D20}"/>
                </a:ext>
              </a:extLst>
            </p:cNvPr>
            <p:cNvSpPr/>
            <p:nvPr/>
          </p:nvSpPr>
          <p:spPr>
            <a:xfrm>
              <a:off x="1193800" y="1615180"/>
              <a:ext cx="599440" cy="599440"/>
            </a:xfrm>
            <a:prstGeom prst="rect">
              <a:avLst/>
            </a:prstGeom>
            <a:solidFill>
              <a:srgbClr val="19A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1F1049B6-AD69-4D1B-8BF6-74C526938B3F}"/>
                </a:ext>
              </a:extLst>
            </p:cNvPr>
            <p:cNvSpPr/>
            <p:nvPr/>
          </p:nvSpPr>
          <p:spPr>
            <a:xfrm>
              <a:off x="1788160" y="1615180"/>
              <a:ext cx="599440" cy="599440"/>
            </a:xfrm>
            <a:prstGeom prst="rect">
              <a:avLst/>
            </a:prstGeom>
            <a:solidFill>
              <a:srgbClr val="AAC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1FACE208-A100-4E49-BFCF-385D2F36FFAE}"/>
                </a:ext>
              </a:extLst>
            </p:cNvPr>
            <p:cNvSpPr/>
            <p:nvPr/>
          </p:nvSpPr>
          <p:spPr>
            <a:xfrm>
              <a:off x="2382520" y="1615180"/>
              <a:ext cx="599440" cy="599440"/>
            </a:xfrm>
            <a:prstGeom prst="rect">
              <a:avLst/>
            </a:prstGeom>
            <a:solidFill>
              <a:srgbClr val="F8A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EE80EBBE-63C7-4C6D-AEBE-0DC951922644}"/>
                </a:ext>
              </a:extLst>
            </p:cNvPr>
            <p:cNvSpPr/>
            <p:nvPr/>
          </p:nvSpPr>
          <p:spPr>
            <a:xfrm>
              <a:off x="2976880" y="1615180"/>
              <a:ext cx="599440" cy="599440"/>
            </a:xfrm>
            <a:prstGeom prst="rect">
              <a:avLst/>
            </a:prstGeom>
            <a:solidFill>
              <a:srgbClr val="C950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0CCC4A59-1BAD-4B15-91DB-A8ED24A3B0EF}"/>
                </a:ext>
              </a:extLst>
            </p:cNvPr>
            <p:cNvSpPr/>
            <p:nvPr/>
          </p:nvSpPr>
          <p:spPr>
            <a:xfrm>
              <a:off x="3576320" y="1615180"/>
              <a:ext cx="599440" cy="599440"/>
            </a:xfrm>
            <a:prstGeom prst="rect">
              <a:avLst/>
            </a:prstGeom>
            <a:solidFill>
              <a:srgbClr val="566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EFE1F813-FE42-4CB5-8543-35DB601B2991}"/>
                </a:ext>
              </a:extLst>
            </p:cNvPr>
            <p:cNvSpPr/>
            <p:nvPr/>
          </p:nvSpPr>
          <p:spPr>
            <a:xfrm>
              <a:off x="4170680" y="1615180"/>
              <a:ext cx="599440" cy="599440"/>
            </a:xfrm>
            <a:prstGeom prst="rect">
              <a:avLst/>
            </a:prstGeom>
            <a:solidFill>
              <a:srgbClr val="717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742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884A-A35B-4115-A8B3-DFB69A5D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C7BCE-C530-4967-A03C-7687D788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2022F-5E03-470E-8261-A16B6CF02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B3D23-B5BF-49DA-B487-5962B961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B69C-564F-4C90-B2E6-4F26641D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FC5F3-2555-4AE2-9212-EF47BAD0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272B-20A4-42A4-944C-7AA5C2E8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E73DA-1760-424F-81EA-F3A52E8E2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4E8AF-22E1-4AEF-8E02-80827A879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AF718-775D-449D-BAA0-CDB7497E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E16D14-52C3-4DDA-92F9-254423A521E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DF7B9-ED3F-441F-A86F-FF2F30F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ADE91-E422-42A9-9351-F3E5937E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39C33A-EFCF-4D85-8257-905B9C26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7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85" r:id="rId13"/>
    <p:sldLayoutId id="2147483696" r:id="rId14"/>
    <p:sldLayoutId id="2147483763" r:id="rId15"/>
    <p:sldLayoutId id="21474837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ardrop 13">
            <a:extLst>
              <a:ext uri="{FF2B5EF4-FFF2-40B4-BE49-F238E27FC236}">
                <a16:creationId xmlns:a16="http://schemas.microsoft.com/office/drawing/2014/main" id="{107F69A7-D52A-4425-8B79-202B7597C328}"/>
              </a:ext>
            </a:extLst>
          </p:cNvPr>
          <p:cNvSpPr/>
          <p:nvPr/>
        </p:nvSpPr>
        <p:spPr>
          <a:xfrm>
            <a:off x="4807195" y="-99005"/>
            <a:ext cx="7885865" cy="7885865"/>
          </a:xfrm>
          <a:prstGeom prst="teardrop">
            <a:avLst/>
          </a:prstGeom>
          <a:solidFill>
            <a:srgbClr val="0086BB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ardrop 4">
            <a:extLst>
              <a:ext uri="{FF2B5EF4-FFF2-40B4-BE49-F238E27FC236}">
                <a16:creationId xmlns:a16="http://schemas.microsoft.com/office/drawing/2014/main" id="{232A8D82-383C-4DB9-8002-F9406F4DDABD}"/>
              </a:ext>
            </a:extLst>
          </p:cNvPr>
          <p:cNvSpPr/>
          <p:nvPr/>
        </p:nvSpPr>
        <p:spPr>
          <a:xfrm>
            <a:off x="5087874" y="181674"/>
            <a:ext cx="7324509" cy="7324509"/>
          </a:xfrm>
          <a:prstGeom prst="teardrop">
            <a:avLst/>
          </a:prstGeom>
          <a:solidFill>
            <a:srgbClr val="0086BB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B54A377C-2444-442D-ADD1-1BBF504C7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46" y="1735193"/>
            <a:ext cx="3390121" cy="10020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764777-040C-4366-A9EA-7C866DB546DF}"/>
              </a:ext>
            </a:extLst>
          </p:cNvPr>
          <p:cNvSpPr txBox="1"/>
          <p:nvPr/>
        </p:nvSpPr>
        <p:spPr>
          <a:xfrm>
            <a:off x="5439746" y="3017875"/>
            <a:ext cx="5860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המיומנויות הנדרשות להייטק</a:t>
            </a:r>
          </a:p>
          <a:p>
            <a:pPr algn="ctr"/>
            <a:r>
              <a:rPr lang="he-IL" sz="4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ותפקיד המדינה</a:t>
            </a:r>
            <a:endParaRPr lang="he-IL" sz="4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4893A-918E-4F78-8A02-A933DF120D03}"/>
              </a:ext>
            </a:extLst>
          </p:cNvPr>
          <p:cNvSpPr txBox="1"/>
          <p:nvPr/>
        </p:nvSpPr>
        <p:spPr>
          <a:xfrm>
            <a:off x="6019799" y="5237544"/>
            <a:ext cx="470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מרץ 2022</a:t>
            </a:r>
            <a:endParaRPr lang="he-IL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95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D5BC22-FE74-49F6-9269-5093F48D377F}"/>
              </a:ext>
            </a:extLst>
          </p:cNvPr>
          <p:cNvGraphicFramePr>
            <a:graphicFrameLocks/>
          </p:cNvGraphicFramePr>
          <p:nvPr/>
        </p:nvGraphicFramePr>
        <p:xfrm>
          <a:off x="533736" y="2034658"/>
          <a:ext cx="11191874" cy="352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CEBC9D-23F9-4F1E-9AC9-3679E1DDC89D}"/>
              </a:ext>
            </a:extLst>
          </p:cNvPr>
          <p:cNvSpPr/>
          <p:nvPr/>
        </p:nvSpPr>
        <p:spPr>
          <a:xfrm>
            <a:off x="4572195" y="1533558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פריון לשעת עבודה, 2020 ($)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F8B1B5-CD00-498C-8721-10E0BB89DDE5}"/>
              </a:ext>
            </a:extLst>
          </p:cNvPr>
          <p:cNvSpPr/>
          <p:nvPr/>
        </p:nvSpPr>
        <p:spPr>
          <a:xfrm>
            <a:off x="1383323" y="385531"/>
            <a:ext cx="10216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1" i="0" u="none" strike="noStrike" kern="1200" cap="none" spc="0" normalizeH="0" baseline="0" noProof="0" dirty="0">
                <a:ln>
                  <a:noFill/>
                </a:ln>
                <a:solidFill>
                  <a:srgbClr val="284C9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רמת הפריון נמוכה ביחס לממוצע ה-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84C9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OECD</a:t>
            </a:r>
            <a:endParaRPr kumimoji="0" lang="he-IL" sz="30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77E84D3-1ACB-415B-B4CA-EA9972BA1D3F}"/>
              </a:ext>
            </a:extLst>
          </p:cNvPr>
          <p:cNvSpPr/>
          <p:nvPr/>
        </p:nvSpPr>
        <p:spPr>
          <a:xfrm>
            <a:off x="11685939" y="517351"/>
            <a:ext cx="79342" cy="360474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8047" y="5820810"/>
            <a:ext cx="453844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100" dirty="0"/>
              <a:t>מקור – </a:t>
            </a:r>
            <a:r>
              <a:rPr lang="en-US" sz="1100" dirty="0"/>
              <a:t>OECD</a:t>
            </a:r>
          </a:p>
        </p:txBody>
      </p:sp>
    </p:spTree>
    <p:extLst>
      <p:ext uri="{BB962C8B-B14F-4D97-AF65-F5344CB8AC3E}">
        <p14:creationId xmlns:p14="http://schemas.microsoft.com/office/powerpoint/2010/main" val="26957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6250790" y="6627476"/>
            <a:ext cx="374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8"/>
          <p:cNvSpPr/>
          <p:nvPr/>
        </p:nvSpPr>
        <p:spPr>
          <a:xfrm>
            <a:off x="1735557" y="2604003"/>
            <a:ext cx="8820684" cy="1663197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920239" y="2831945"/>
            <a:ext cx="8564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עלינו </a:t>
            </a: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להתמקד בהרחבת ה-</a:t>
            </a:r>
            <a:r>
              <a:rPr lang="en-US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funnel</a:t>
            </a:r>
            <a:endParaRPr lang="he-IL" sz="32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במקומות בהם זה לא קורה </a:t>
            </a: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ללא התערבות</a:t>
            </a:r>
            <a:endParaRPr lang="he-IL" sz="32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A377C-2444-442D-ADD1-1BBF504C7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51" y="2146318"/>
            <a:ext cx="3390121" cy="1002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64777-040C-4366-A9EA-7C866DB546DF}"/>
              </a:ext>
            </a:extLst>
          </p:cNvPr>
          <p:cNvSpPr txBox="1"/>
          <p:nvPr/>
        </p:nvSpPr>
        <p:spPr>
          <a:xfrm>
            <a:off x="2739615" y="3429000"/>
            <a:ext cx="670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8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תודה</a:t>
            </a:r>
            <a:endParaRPr lang="en-US" sz="48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2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31" y="0"/>
            <a:ext cx="10284769" cy="6858000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61099" y="493412"/>
            <a:ext cx="106167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ישנו גידול במספר המועסקים בענף ההייטק.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בקרב הצעירים, הגידול גדול עוד יותר.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3200" dirty="0" smtClean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כצפוי, השוק מגיב</a:t>
            </a:r>
            <a:endParaRPr lang="he-IL" sz="3200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42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68098" cy="8178732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640223" y="593262"/>
            <a:ext cx="1098765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400" b="1" dirty="0" smtClean="0">
                <a:solidFill>
                  <a:srgbClr val="FFC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מימוש הפוטנציאל למשק הישראלי</a:t>
            </a:r>
            <a:endParaRPr lang="he-IL" sz="4400" dirty="0" smtClean="0">
              <a:solidFill>
                <a:srgbClr val="FFC000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000" dirty="0" smtClean="0">
                <a:solidFill>
                  <a:srgbClr val="FFC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על ידי הבטחת "מיומנויות הייטק" לכמה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000" dirty="0" smtClean="0">
                <a:solidFill>
                  <a:srgbClr val="FFC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שיותר מהעובדים הפוטנציאלים בישראל </a:t>
            </a:r>
            <a:endParaRPr lang="he-IL" sz="4000" dirty="0">
              <a:solidFill>
                <a:srgbClr val="FFC000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7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273"/>
            <a:ext cx="6539418" cy="8174273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61099" y="493412"/>
            <a:ext cx="106167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50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איך עושים את זה</a:t>
            </a:r>
            <a:r>
              <a:rPr lang="he-IL" sz="5000" b="1" dirty="0" smtClean="0">
                <a:solidFill>
                  <a:srgbClr val="FFC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5000" b="1" dirty="0" smtClean="0">
                <a:solidFill>
                  <a:srgbClr val="FF0000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נכון?</a:t>
            </a:r>
            <a:endParaRPr lang="he-IL" sz="5000" dirty="0">
              <a:solidFill>
                <a:srgbClr val="FF0000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6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61099" y="493412"/>
            <a:ext cx="10616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איזה עובדים ועובדות צריך השוק?</a:t>
            </a:r>
            <a:endParaRPr lang="he-IL" sz="3200" dirty="0" smtClean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sp>
        <p:nvSpPr>
          <p:cNvPr id="7" name="Rectangle 78"/>
          <p:cNvSpPr/>
          <p:nvPr/>
        </p:nvSpPr>
        <p:spPr>
          <a:xfrm>
            <a:off x="0" y="1828799"/>
            <a:ext cx="11437749" cy="47021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6250790" y="6627476"/>
            <a:ext cx="374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5013BD63-91AC-479D-A36A-0925CCED4EBB}"/>
              </a:ext>
            </a:extLst>
          </p:cNvPr>
          <p:cNvCxnSpPr>
            <a:stCxn id="22" idx="2"/>
            <a:endCxn id="19" idx="6"/>
          </p:cNvCxnSpPr>
          <p:nvPr/>
        </p:nvCxnSpPr>
        <p:spPr>
          <a:xfrm flipH="1" flipV="1">
            <a:off x="4913690" y="3146283"/>
            <a:ext cx="2062669" cy="62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013BD63-91AC-479D-A36A-0925CCED4EBB}"/>
              </a:ext>
            </a:extLst>
          </p:cNvPr>
          <p:cNvCxnSpPr>
            <a:stCxn id="19" idx="5"/>
            <a:endCxn id="25" idx="1"/>
          </p:cNvCxnSpPr>
          <p:nvPr/>
        </p:nvCxnSpPr>
        <p:spPr>
          <a:xfrm>
            <a:off x="4577353" y="3931869"/>
            <a:ext cx="606716" cy="5013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5013BD63-91AC-479D-A36A-0925CCED4EBB}"/>
              </a:ext>
            </a:extLst>
          </p:cNvPr>
          <p:cNvCxnSpPr>
            <a:stCxn id="22" idx="3"/>
            <a:endCxn id="25" idx="7"/>
          </p:cNvCxnSpPr>
          <p:nvPr/>
        </p:nvCxnSpPr>
        <p:spPr>
          <a:xfrm flipH="1">
            <a:off x="6808048" y="3994726"/>
            <a:ext cx="504648" cy="43846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"/>
          <p:cNvGrpSpPr/>
          <p:nvPr/>
        </p:nvGrpSpPr>
        <p:grpSpPr>
          <a:xfrm>
            <a:off x="2617037" y="2035296"/>
            <a:ext cx="2296653" cy="2221973"/>
            <a:chOff x="2231009" y="1428248"/>
            <a:chExt cx="2448104" cy="2483134"/>
          </a:xfrm>
        </p:grpSpPr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DB3B0860-9337-44D7-A5B7-2048CF93824B}"/>
                </a:ext>
              </a:extLst>
            </p:cNvPr>
            <p:cNvSpPr/>
            <p:nvPr/>
          </p:nvSpPr>
          <p:spPr>
            <a:xfrm>
              <a:off x="2231009" y="1428248"/>
              <a:ext cx="2448104" cy="24831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מלבן 38"/>
            <p:cNvSpPr/>
            <p:nvPr/>
          </p:nvSpPr>
          <p:spPr>
            <a:xfrm>
              <a:off x="2601290" y="2027585"/>
              <a:ext cx="1719306" cy="5159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sz="24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אקדמאיים</a:t>
              </a:r>
              <a:endPara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Oval 15">
            <a:extLst>
              <a:ext uri="{FF2B5EF4-FFF2-40B4-BE49-F238E27FC236}">
                <a16:creationId xmlns:a16="http://schemas.microsoft.com/office/drawing/2014/main" id="{DB3B0860-9337-44D7-A5B7-2048CF93824B}"/>
              </a:ext>
            </a:extLst>
          </p:cNvPr>
          <p:cNvSpPr/>
          <p:nvPr/>
        </p:nvSpPr>
        <p:spPr>
          <a:xfrm>
            <a:off x="6976359" y="2098153"/>
            <a:ext cx="2296653" cy="2221973"/>
          </a:xfrm>
          <a:prstGeom prst="ellipse">
            <a:avLst/>
          </a:prstGeom>
          <a:solidFill>
            <a:srgbClr val="14264E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מלבן 38"/>
          <p:cNvSpPr/>
          <p:nvPr/>
        </p:nvSpPr>
        <p:spPr>
          <a:xfrm>
            <a:off x="7159346" y="2308601"/>
            <a:ext cx="1612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כשליש מהנקלטים במקצועות עסקיים</a:t>
            </a:r>
            <a:endParaRPr lang="en-US" sz="2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DB3B0860-9337-44D7-A5B7-2048CF93824B}"/>
              </a:ext>
            </a:extLst>
          </p:cNvPr>
          <p:cNvSpPr/>
          <p:nvPr/>
        </p:nvSpPr>
        <p:spPr>
          <a:xfrm>
            <a:off x="4847732" y="4107793"/>
            <a:ext cx="2296653" cy="2221973"/>
          </a:xfrm>
          <a:prstGeom prst="ellipse">
            <a:avLst/>
          </a:prstGeom>
          <a:solidFill>
            <a:srgbClr val="00648C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מלבן 38"/>
          <p:cNvSpPr/>
          <p:nvPr/>
        </p:nvSpPr>
        <p:spPr>
          <a:xfrm>
            <a:off x="5164218" y="4208784"/>
            <a:ext cx="1663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בעלי מיומנויות הייטק</a:t>
            </a:r>
            <a:endParaRPr lang="en-U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Shape 1812"/>
          <p:cNvSpPr/>
          <p:nvPr/>
        </p:nvSpPr>
        <p:spPr>
          <a:xfrm>
            <a:off x="8213767" y="3260161"/>
            <a:ext cx="891219" cy="84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sym typeface="Gill Sans"/>
            </a:endParaRP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61" y="5411282"/>
            <a:ext cx="821593" cy="821593"/>
          </a:xfrm>
          <a:prstGeom prst="rect">
            <a:avLst/>
          </a:prstGeom>
        </p:spPr>
      </p:pic>
      <p:pic>
        <p:nvPicPr>
          <p:cNvPr id="30" name="Graphic 20">
            <a:extLst>
              <a:ext uri="{FF2B5EF4-FFF2-40B4-BE49-F238E27FC236}">
                <a16:creationId xmlns:a16="http://schemas.microsoft.com/office/drawing/2014/main" id="{BE5E3D8A-0BB8-4905-B05A-7F2E3F706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81184" y="3104629"/>
            <a:ext cx="845633" cy="8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61099" y="493412"/>
            <a:ext cx="106167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האם יש כשלי שוק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שמונעים מהמשק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להגיע לאופטימום?</a:t>
            </a:r>
            <a:endParaRPr lang="he-IL" sz="3200" dirty="0" smtClean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ובהתאם,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איפה אמור להיות מיקוד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המאמץ של המדינה</a:t>
            </a:r>
            <a:endParaRPr lang="he-IL" sz="3200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6250790" y="6627476"/>
            <a:ext cx="374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5" y="0"/>
            <a:ext cx="5485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תמונה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8099875"/>
          </a:xfrm>
          <a:prstGeom prst="rect">
            <a:avLst/>
          </a:prstGeom>
        </p:spPr>
      </p:pic>
      <p:sp>
        <p:nvSpPr>
          <p:cNvPr id="14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491003" y="710639"/>
            <a:ext cx="237418" cy="878922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69180" y="426825"/>
            <a:ext cx="10616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English</a:t>
            </a:r>
            <a:endParaRPr lang="he-IL" sz="8800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6250790" y="6627476"/>
            <a:ext cx="3740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013BD63-91AC-479D-A36A-0925CCED4EBB}"/>
              </a:ext>
            </a:extLst>
          </p:cNvPr>
          <p:cNvCxnSpPr>
            <a:stCxn id="19" idx="5"/>
            <a:endCxn id="25" idx="1"/>
          </p:cNvCxnSpPr>
          <p:nvPr/>
        </p:nvCxnSpPr>
        <p:spPr>
          <a:xfrm>
            <a:off x="4577353" y="3931869"/>
            <a:ext cx="606716" cy="5013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24155" y="482134"/>
            <a:ext cx="10538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3200" b="1" noProof="0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וגם בגרות טכנולוגית, בעיקר 5 יחידות מתמטיקה</a:t>
            </a:r>
          </a:p>
          <a:p>
            <a:pPr algn="r" rtl="1">
              <a:defRPr/>
            </a:pPr>
            <a:r>
              <a:rPr kumimoji="0" lang="he-IL" sz="3200" b="1" i="0" u="none" strike="noStrike" kern="1200" cap="none" spc="0" normalizeH="0" baseline="0" dirty="0" smtClean="0">
                <a:ln>
                  <a:noFill/>
                </a:ln>
                <a:solidFill>
                  <a:srgbClr val="284C9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בעיקר</a:t>
            </a:r>
            <a:r>
              <a:rPr kumimoji="0" lang="he-IL" sz="3200" b="1" i="0" u="none" strike="noStrike" kern="1200" cap="none" spc="0" normalizeH="0" dirty="0" smtClean="0">
                <a:ln>
                  <a:noFill/>
                </a:ln>
                <a:solidFill>
                  <a:srgbClr val="284C9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בחברה הערבית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426926" y="1750423"/>
            <a:ext cx="534830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he-IL" sz="2000" dirty="0" smtClean="0"/>
              <a:t>אם גברים ערבים היו מסיימים 5 יח' מתמטיקה כמו יהודים, היו מתווספים כ-</a:t>
            </a:r>
            <a:r>
              <a:rPr lang="he-IL" sz="2400" dirty="0" smtClean="0"/>
              <a:t>8,000</a:t>
            </a:r>
            <a:r>
              <a:rPr lang="he-IL" sz="2000" dirty="0" smtClean="0"/>
              <a:t> עובדים </a:t>
            </a:r>
            <a:r>
              <a:rPr lang="he-IL" sz="2000" b="1" dirty="0" smtClean="0"/>
              <a:t>חדשים </a:t>
            </a:r>
            <a:r>
              <a:rPr lang="he-IL" sz="2000" dirty="0" smtClean="0"/>
              <a:t>להייטק ב-5 שנים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174" y="6541840"/>
            <a:ext cx="3570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</a:t>
            </a:r>
            <a:r>
              <a:rPr lang="he-IL" sz="1200" dirty="0" smtClean="0"/>
              <a:t>המועצה הלאומית לכלכלה</a:t>
            </a:r>
            <a:endParaRPr lang="he-IL" sz="1200" dirty="0"/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48743"/>
              </p:ext>
            </p:extLst>
          </p:nvPr>
        </p:nvGraphicFramePr>
        <p:xfrm>
          <a:off x="718456" y="1750423"/>
          <a:ext cx="5368835" cy="393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מלבן מעוגל 10"/>
          <p:cNvSpPr/>
          <p:nvPr/>
        </p:nvSpPr>
        <p:spPr>
          <a:xfrm>
            <a:off x="1235552" y="5898012"/>
            <a:ext cx="9720897" cy="5438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dirty="0" smtClean="0"/>
              <a:t>תוספת מצטברת של כ-30% לזרם כ"א</a:t>
            </a:r>
            <a:r>
              <a:rPr lang="he-IL" sz="2200" dirty="0"/>
              <a:t> </a:t>
            </a:r>
            <a:r>
              <a:rPr lang="he-IL" sz="2200" dirty="0" smtClean="0"/>
              <a:t>הצפוי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149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5">
            <a:extLst>
              <a:ext uri="{FF2B5EF4-FFF2-40B4-BE49-F238E27FC236}">
                <a16:creationId xmlns:a16="http://schemas.microsoft.com/office/drawing/2014/main" id="{25552B2B-B733-436A-9345-D7E36C184D0F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8F33DE4B-40B6-4842-AB6F-E6864D738E9A}"/>
              </a:ext>
            </a:extLst>
          </p:cNvPr>
          <p:cNvSpPr/>
          <p:nvPr/>
        </p:nvSpPr>
        <p:spPr>
          <a:xfrm>
            <a:off x="1024155" y="482134"/>
            <a:ext cx="10538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הגדלת היקף הנשים במקצועות טכנולוגיים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graphicFrame>
        <p:nvGraphicFramePr>
          <p:cNvPr id="43" name="תרשים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76842"/>
              </p:ext>
            </p:extLst>
          </p:nvPr>
        </p:nvGraphicFramePr>
        <p:xfrm>
          <a:off x="718457" y="1750423"/>
          <a:ext cx="5368833" cy="410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6926" y="1750423"/>
            <a:ext cx="534830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he-IL" sz="2000" dirty="0" smtClean="0"/>
              <a:t>אם נשים </a:t>
            </a:r>
            <a:r>
              <a:rPr lang="he-IL" sz="2000" dirty="0"/>
              <a:t>מהציבור הלא חרדי </a:t>
            </a:r>
            <a:r>
              <a:rPr lang="he-IL" sz="2000" dirty="0" smtClean="0"/>
              <a:t>היו לומדות הייטק כמו גברים, היו מתווספות כ-</a:t>
            </a:r>
            <a:r>
              <a:rPr lang="he-IL" sz="2400" dirty="0" smtClean="0"/>
              <a:t>10,000</a:t>
            </a:r>
            <a:r>
              <a:rPr lang="he-IL" sz="2000" dirty="0" smtClean="0"/>
              <a:t> עובדות </a:t>
            </a:r>
            <a:r>
              <a:rPr lang="he-IL" sz="2000" b="1" dirty="0" smtClean="0"/>
              <a:t>חדשות</a:t>
            </a:r>
            <a:r>
              <a:rPr lang="he-IL" sz="2000" dirty="0" smtClean="0"/>
              <a:t> לשוק התעסוקה ב-5 שנים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4174" y="6541840"/>
            <a:ext cx="35709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 smtClean="0"/>
              <a:t>מקור</a:t>
            </a:r>
            <a:r>
              <a:rPr lang="he-IL" sz="1200" dirty="0"/>
              <a:t>: </a:t>
            </a:r>
            <a:r>
              <a:rPr lang="he-IL" sz="1200" dirty="0" smtClean="0"/>
              <a:t>ות"ת והמועצה הלאומית לכלכלה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7811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אגף תקציבים - ערכת צבעים">
      <a:dk1>
        <a:srgbClr val="1D1B10"/>
      </a:dk1>
      <a:lt1>
        <a:sysClr val="window" lastClr="FFFFFF"/>
      </a:lt1>
      <a:dk2>
        <a:srgbClr val="294D9C"/>
      </a:dk2>
      <a:lt2>
        <a:srgbClr val="FFFFFF"/>
      </a:lt2>
      <a:accent1>
        <a:srgbClr val="294D9C"/>
      </a:accent1>
      <a:accent2>
        <a:srgbClr val="0086BB"/>
      </a:accent2>
      <a:accent3>
        <a:srgbClr val="19AD93"/>
      </a:accent3>
      <a:accent4>
        <a:srgbClr val="AAC46B"/>
      </a:accent4>
      <a:accent5>
        <a:srgbClr val="F8AD3A"/>
      </a:accent5>
      <a:accent6>
        <a:srgbClr val="C9503D"/>
      </a:accent6>
      <a:hlink>
        <a:srgbClr val="56697A"/>
      </a:hlink>
      <a:folHlink>
        <a:srgbClr val="717D8C"/>
      </a:folHlink>
    </a:clrScheme>
    <a:fontScheme name="התאמה אישית 1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אגף תקציבים - ערכת צבעים">
    <a:dk1>
      <a:srgbClr val="1D1B10"/>
    </a:dk1>
    <a:lt1>
      <a:sysClr val="window" lastClr="FFFFFF"/>
    </a:lt1>
    <a:dk2>
      <a:srgbClr val="294D9C"/>
    </a:dk2>
    <a:lt2>
      <a:srgbClr val="FFFFFF"/>
    </a:lt2>
    <a:accent1>
      <a:srgbClr val="294D9C"/>
    </a:accent1>
    <a:accent2>
      <a:srgbClr val="0086BB"/>
    </a:accent2>
    <a:accent3>
      <a:srgbClr val="19AD93"/>
    </a:accent3>
    <a:accent4>
      <a:srgbClr val="AAC46B"/>
    </a:accent4>
    <a:accent5>
      <a:srgbClr val="F8AD3A"/>
    </a:accent5>
    <a:accent6>
      <a:srgbClr val="C9503D"/>
    </a:accent6>
    <a:hlink>
      <a:srgbClr val="56697A"/>
    </a:hlink>
    <a:folHlink>
      <a:srgbClr val="717D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29124</TotalTime>
  <Words>245</Words>
  <Application>Microsoft Office PowerPoint</Application>
  <PresentationFormat>Widescreen</PresentationFormat>
  <Paragraphs>53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</vt:lpstr>
      <vt:lpstr>Open Sans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Nitzan P</dc:creator>
  <cp:lastModifiedBy>Tzabar Vered</cp:lastModifiedBy>
  <cp:revision>581</cp:revision>
  <cp:lastPrinted>2021-01-31T07:18:10Z</cp:lastPrinted>
  <dcterms:created xsi:type="dcterms:W3CDTF">2019-03-23T12:59:43Z</dcterms:created>
  <dcterms:modified xsi:type="dcterms:W3CDTF">2022-03-01T12:19:57Z</dcterms:modified>
</cp:coreProperties>
</file>